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8" r:id="rId3"/>
    <p:sldId id="259" r:id="rId4"/>
    <p:sldId id="261" r:id="rId5"/>
    <p:sldId id="263" r:id="rId6"/>
    <p:sldId id="262" r:id="rId7"/>
    <p:sldId id="257" r:id="rId8"/>
    <p:sldId id="266" r:id="rId9"/>
    <p:sldId id="265" r:id="rId10"/>
    <p:sldId id="264" r:id="rId11"/>
    <p:sldId id="267" r:id="rId12"/>
    <p:sldId id="268" r:id="rId13"/>
    <p:sldId id="271" r:id="rId14"/>
    <p:sldId id="269" r:id="rId15"/>
    <p:sldId id="272" r:id="rId16"/>
    <p:sldId id="273" r:id="rId17"/>
    <p:sldId id="274" r:id="rId18"/>
    <p:sldId id="270" r:id="rId19"/>
    <p:sldId id="276" r:id="rId20"/>
    <p:sldId id="275" r:id="rId21"/>
    <p:sldId id="277" r:id="rId22"/>
    <p:sldId id="278" r:id="rId2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iBKaDlXVYc" TargetMode="External"/><Relationship Id="rId2" Type="http://schemas.openxmlformats.org/officeDocument/2006/relationships/hyperlink" Target="https://www.youtube.com/watch?v=ADvHO-lGjO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8533" y="524928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533" y="1549396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533" y="2675467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72266" y="476762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6001" y="558798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72267" y="1608664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72267" y="2675467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26001" y="1549396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26001" y="2675467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98268" y="558797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98268" y="1532459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298268" y="2641601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652002" y="558797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652002" y="1549396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652002" y="2641598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711269" y="2778665"/>
            <a:ext cx="181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Dawan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  Maddie   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711269" y="1852598"/>
            <a:ext cx="181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Aimee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  Blake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89202" y="2798231"/>
            <a:ext cx="2065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Raina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  Bennie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42634" y="1691775"/>
            <a:ext cx="2286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Vincent  Christina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26001" y="2778665"/>
            <a:ext cx="181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prstClr val="black"/>
                </a:solidFill>
                <a:latin typeface="Trebuchet MS" panose="020B0603020202020204"/>
              </a:rPr>
              <a:t>Andrew  Tristen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266" y="2798231"/>
            <a:ext cx="181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Oswaldo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Keelyn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55419" y="2812534"/>
            <a:ext cx="1816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prstClr val="black"/>
                </a:solidFill>
                <a:latin typeface="Trebuchet MS" panose="020B0603020202020204"/>
              </a:rPr>
              <a:t>Cayden   Dylan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85268" y="1608664"/>
            <a:ext cx="181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Miles    Alex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3568" y="1745731"/>
            <a:ext cx="181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Jacob  Kaleb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94036" y="1691775"/>
            <a:ext cx="1993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Ayden    Adam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13300" y="661995"/>
            <a:ext cx="181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Trebuchet MS" panose="020B0603020202020204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Trebuchet MS" panose="020B0603020202020204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Trebuchet MS" panose="020B0603020202020204"/>
              </a:rPr>
              <a:t>Osiel</a:t>
            </a:r>
            <a:r>
              <a:rPr lang="en-US" dirty="0" smtClean="0">
                <a:solidFill>
                  <a:prstClr val="black"/>
                </a:solidFill>
                <a:latin typeface="Trebuchet MS" panose="020B0603020202020204"/>
              </a:rPr>
              <a:t>   Topher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37883" y="613829"/>
            <a:ext cx="1951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Autumn Mathew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85052" y="733706"/>
            <a:ext cx="181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Ben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363200" y="4051300"/>
            <a:ext cx="1562100" cy="228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0617202" y="4267200"/>
            <a:ext cx="96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Phelps </a:t>
            </a:r>
          </a:p>
          <a:p>
            <a:r>
              <a:rPr lang="en-US" dirty="0" smtClean="0"/>
              <a:t>Desk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09032" y="4051300"/>
            <a:ext cx="1562100" cy="228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82599" y="4474233"/>
            <a:ext cx="96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4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Shakespearean Insult Battle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20801"/>
            <a:ext cx="8596668" cy="47205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Rules: </a:t>
            </a:r>
          </a:p>
          <a:p>
            <a:pPr marL="0" indent="0">
              <a:buNone/>
            </a:pPr>
            <a:r>
              <a:rPr lang="en-US" dirty="0" smtClean="0"/>
              <a:t>Must use a word from each column. </a:t>
            </a:r>
          </a:p>
          <a:p>
            <a:pPr marL="0" indent="0">
              <a:buNone/>
            </a:pPr>
            <a:r>
              <a:rPr lang="en-US" dirty="0" smtClean="0"/>
              <a:t>Must have an understanding of what your insult actually means. </a:t>
            </a:r>
          </a:p>
          <a:p>
            <a:pPr marL="0" indent="0">
              <a:buNone/>
            </a:pPr>
            <a:r>
              <a:rPr lang="en-US" dirty="0" smtClean="0"/>
              <a:t>You will need to be emphatic in your response.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32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77900"/>
          </a:xfrm>
        </p:spPr>
        <p:txBody>
          <a:bodyPr/>
          <a:lstStyle/>
          <a:p>
            <a:r>
              <a:rPr lang="en-US" dirty="0" smtClean="0"/>
              <a:t>Agenda: Wednesday April 19,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9901"/>
            <a:ext cx="8596668" cy="4301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Warm up</a:t>
            </a:r>
          </a:p>
          <a:p>
            <a:pPr marL="0" indent="0">
              <a:buNone/>
            </a:pPr>
            <a:r>
              <a:rPr lang="en-US" sz="2000" dirty="0" smtClean="0"/>
              <a:t>Quiz</a:t>
            </a:r>
          </a:p>
          <a:p>
            <a:pPr marL="0" indent="0">
              <a:buNone/>
            </a:pPr>
            <a:r>
              <a:rPr lang="en-US" sz="2000" dirty="0" smtClean="0"/>
              <a:t>Act 4- Author vs. Director purpose</a:t>
            </a:r>
          </a:p>
          <a:p>
            <a:pPr marL="0" indent="0">
              <a:buNone/>
            </a:pPr>
            <a:r>
              <a:rPr lang="en-US" sz="2000" dirty="0" smtClean="0"/>
              <a:t>Insult battle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Failing 3</a:t>
            </a:r>
            <a:r>
              <a:rPr lang="en-US" sz="2000" baseline="30000" dirty="0" smtClean="0">
                <a:solidFill>
                  <a:srgbClr val="C00000"/>
                </a:solidFill>
              </a:rPr>
              <a:t>rd</a:t>
            </a:r>
            <a:r>
              <a:rPr lang="en-US" sz="2000" dirty="0" smtClean="0">
                <a:solidFill>
                  <a:srgbClr val="C00000"/>
                </a:solidFill>
              </a:rPr>
              <a:t> 6 weeks: missing mind map and thematic statement paragraph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4" y="135467"/>
            <a:ext cx="8596668" cy="4402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4/19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34" y="829733"/>
            <a:ext cx="11057466" cy="5909734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en-US" sz="2400" dirty="0" smtClean="0"/>
              <a:t>What is the difference between a monologue, soliloquy, and prologue? </a:t>
            </a:r>
          </a:p>
          <a:p>
            <a:pPr>
              <a:buAutoNum type="arabicPeriod"/>
            </a:pPr>
            <a:endParaRPr lang="en-US" sz="2400" dirty="0"/>
          </a:p>
          <a:p>
            <a:pPr>
              <a:buAutoNum type="arabicPeriod"/>
            </a:pPr>
            <a:r>
              <a:rPr lang="en-US" sz="2400" dirty="0" smtClean="0"/>
              <a:t>What is a pun?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84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596668" cy="4191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Sequencing Events in Act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00100"/>
            <a:ext cx="10511366" cy="5765799"/>
          </a:xfrm>
        </p:spPr>
        <p:txBody>
          <a:bodyPr/>
          <a:lstStyle/>
          <a:p>
            <a:pPr marL="1828800" lvl="4" indent="0" fontAlgn="base">
              <a:buNone/>
            </a:pPr>
            <a:r>
              <a:rPr lang="en-US" sz="1600" dirty="0" smtClean="0"/>
              <a:t>Directions: On the back of your notes sheet, </a:t>
            </a:r>
          </a:p>
          <a:p>
            <a:pPr marL="2171700" lvl="4" indent="-342900" fontAlgn="base">
              <a:buAutoNum type="arabicPeriod"/>
            </a:pPr>
            <a:r>
              <a:rPr lang="en-US" sz="1600" dirty="0" smtClean="0"/>
              <a:t>Write the order of events chronologically and </a:t>
            </a:r>
          </a:p>
          <a:p>
            <a:pPr marL="2171700" lvl="4" indent="-342900" fontAlgn="base">
              <a:buAutoNum type="arabicPeriod"/>
            </a:pPr>
            <a:r>
              <a:rPr lang="en-US" sz="1600" dirty="0" smtClean="0"/>
              <a:t>In a separate column, write the most important events (order of importance)</a:t>
            </a:r>
          </a:p>
          <a:p>
            <a:pPr marL="1828800" lvl="4" indent="0" fontAlgn="base">
              <a:buNone/>
            </a:pPr>
            <a:endParaRPr lang="en-US" sz="1600" dirty="0" smtClean="0"/>
          </a:p>
          <a:p>
            <a:pPr lvl="4" fontAlgn="base">
              <a:buFont typeface="Wingdings" panose="05000000000000000000" pitchFamily="2" charset="2"/>
              <a:buChar char="q"/>
            </a:pPr>
            <a:r>
              <a:rPr lang="en-US" sz="1600" dirty="0"/>
              <a:t>Death of Tybalt causes </a:t>
            </a:r>
            <a:r>
              <a:rPr lang="en-US" sz="1600" dirty="0" smtClean="0"/>
              <a:t>Capulets </a:t>
            </a:r>
            <a:r>
              <a:rPr lang="en-US" sz="1600" dirty="0"/>
              <a:t>to move up the </a:t>
            </a:r>
            <a:r>
              <a:rPr lang="en-US" sz="1600" dirty="0" smtClean="0"/>
              <a:t>wedding</a:t>
            </a:r>
          </a:p>
          <a:p>
            <a:pPr lvl="4" fontAlgn="base">
              <a:buFont typeface="Wingdings" panose="05000000000000000000" pitchFamily="2" charset="2"/>
              <a:buChar char="q"/>
            </a:pPr>
            <a:r>
              <a:rPr lang="en-US" sz="1600" dirty="0" smtClean="0"/>
              <a:t>Mercutio’s </a:t>
            </a:r>
            <a:r>
              <a:rPr lang="en-US" sz="1600" dirty="0"/>
              <a:t>joking manner toward Tybalt</a:t>
            </a:r>
          </a:p>
          <a:p>
            <a:pPr lvl="4" fontAlgn="base">
              <a:buFont typeface="Wingdings" panose="05000000000000000000" pitchFamily="2" charset="2"/>
              <a:buChar char="q"/>
            </a:pPr>
            <a:r>
              <a:rPr lang="en-US" sz="1600" dirty="0"/>
              <a:t>Romeo not fighting</a:t>
            </a:r>
          </a:p>
          <a:p>
            <a:pPr lvl="4" fontAlgn="base">
              <a:buFont typeface="Wingdings" panose="05000000000000000000" pitchFamily="2" charset="2"/>
              <a:buChar char="q"/>
            </a:pPr>
            <a:r>
              <a:rPr lang="en-US" sz="1600" dirty="0" smtClean="0"/>
              <a:t>Tybalt </a:t>
            </a:r>
            <a:r>
              <a:rPr lang="en-US" sz="1600" dirty="0"/>
              <a:t>challenging Romeo to a dual (letter sent home)</a:t>
            </a:r>
          </a:p>
          <a:p>
            <a:pPr lvl="4" fontAlgn="base">
              <a:buFont typeface="Wingdings" panose="05000000000000000000" pitchFamily="2" charset="2"/>
              <a:buChar char="q"/>
            </a:pPr>
            <a:r>
              <a:rPr lang="en-US" sz="1600" dirty="0"/>
              <a:t>Romeo is banished </a:t>
            </a:r>
          </a:p>
          <a:p>
            <a:pPr lvl="4" fontAlgn="base">
              <a:buFont typeface="Wingdings" panose="05000000000000000000" pitchFamily="2" charset="2"/>
              <a:buChar char="q"/>
            </a:pPr>
            <a:r>
              <a:rPr lang="en-US" sz="1600" dirty="0"/>
              <a:t>Tybalt’s death</a:t>
            </a:r>
          </a:p>
          <a:p>
            <a:pPr lvl="4" fontAlgn="base">
              <a:buFont typeface="Wingdings" panose="05000000000000000000" pitchFamily="2" charset="2"/>
              <a:buChar char="q"/>
            </a:pPr>
            <a:r>
              <a:rPr lang="en-US" sz="1600" dirty="0" smtClean="0"/>
              <a:t>Juliet disobeys her parents</a:t>
            </a:r>
            <a:endParaRPr lang="en-US" sz="1600" dirty="0"/>
          </a:p>
          <a:p>
            <a:pPr lvl="4" fontAlgn="base">
              <a:buFont typeface="Wingdings" panose="05000000000000000000" pitchFamily="2" charset="2"/>
              <a:buChar char="q"/>
            </a:pPr>
            <a:r>
              <a:rPr lang="en-US" sz="1600" dirty="0" smtClean="0"/>
              <a:t>Nurse finds Romeo to comfort Juliet</a:t>
            </a:r>
          </a:p>
          <a:p>
            <a:pPr lvl="4" fontAlgn="base">
              <a:buFont typeface="Wingdings" panose="05000000000000000000" pitchFamily="2" charset="2"/>
              <a:buChar char="q"/>
            </a:pPr>
            <a:r>
              <a:rPr lang="en-US" sz="1600" dirty="0"/>
              <a:t>Mercutio’s curse and death</a:t>
            </a:r>
            <a:endParaRPr lang="en-US" sz="1600" dirty="0" smtClean="0"/>
          </a:p>
          <a:p>
            <a:pPr lvl="4" fontAlgn="base">
              <a:buFont typeface="Wingdings" panose="05000000000000000000" pitchFamily="2" charset="2"/>
              <a:buChar char="q"/>
            </a:pPr>
            <a:r>
              <a:rPr lang="en-US" sz="1600" dirty="0" smtClean="0"/>
              <a:t>Romeo spends the night with Juliet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SMARTInkShape-5"/>
          <p:cNvSpPr/>
          <p:nvPr/>
        </p:nvSpPr>
        <p:spPr>
          <a:xfrm>
            <a:off x="178594" y="5524504"/>
            <a:ext cx="23813" cy="23810"/>
          </a:xfrm>
          <a:custGeom>
            <a:avLst/>
            <a:gdLst/>
            <a:ahLst/>
            <a:cxnLst/>
            <a:rect l="0" t="0" r="0" b="0"/>
            <a:pathLst>
              <a:path w="23813" h="23810">
                <a:moveTo>
                  <a:pt x="0" y="11901"/>
                </a:moveTo>
                <a:lnTo>
                  <a:pt x="0" y="0"/>
                </a:lnTo>
                <a:lnTo>
                  <a:pt x="0" y="6318"/>
                </a:lnTo>
                <a:lnTo>
                  <a:pt x="1323" y="8178"/>
                </a:lnTo>
                <a:lnTo>
                  <a:pt x="3528" y="9420"/>
                </a:lnTo>
                <a:lnTo>
                  <a:pt x="11761" y="11859"/>
                </a:lnTo>
                <a:lnTo>
                  <a:pt x="5542" y="11889"/>
                </a:lnTo>
                <a:lnTo>
                  <a:pt x="3695" y="13217"/>
                </a:lnTo>
                <a:lnTo>
                  <a:pt x="1642" y="18219"/>
                </a:lnTo>
                <a:lnTo>
                  <a:pt x="2418" y="20082"/>
                </a:lnTo>
                <a:lnTo>
                  <a:pt x="4257" y="21324"/>
                </a:lnTo>
                <a:lnTo>
                  <a:pt x="11773" y="23765"/>
                </a:lnTo>
                <a:lnTo>
                  <a:pt x="18739" y="23800"/>
                </a:lnTo>
                <a:lnTo>
                  <a:pt x="13067" y="23807"/>
                </a:lnTo>
                <a:lnTo>
                  <a:pt x="23812" y="2380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1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34" y="139700"/>
            <a:ext cx="8596668" cy="4191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Quiz: Romeo and Juliet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734" y="558800"/>
            <a:ext cx="11235266" cy="6299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#1-3: Identify: Prologue, Monologue, Soliloquy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Puns: Explain why these three lines are puns:</a:t>
            </a:r>
          </a:p>
          <a:p>
            <a:pPr>
              <a:buAutoNum type="arabicPeriod"/>
            </a:pPr>
            <a:r>
              <a:rPr lang="en-US" b="1" dirty="0" smtClean="0"/>
              <a:t>Mercutio: That dreamers often lie.</a:t>
            </a:r>
          </a:p>
          <a:p>
            <a:pPr>
              <a:buAutoNum type="arabicPeriod"/>
            </a:pPr>
            <a:r>
              <a:rPr lang="en-US" b="1" dirty="0" smtClean="0"/>
              <a:t>Romeo: With nimble soles; I have a soul of lead. </a:t>
            </a:r>
          </a:p>
          <a:p>
            <a:pPr>
              <a:buAutoNum type="arabicPeriod"/>
            </a:pPr>
            <a:r>
              <a:rPr lang="en-US" b="1" dirty="0" smtClean="0"/>
              <a:t>Mercutio: …”Ask for me tomorrow, and you shall find me a grave man…”</a:t>
            </a:r>
          </a:p>
          <a:p>
            <a:pPr>
              <a:buAutoNum type="arabicPeriod"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Character Development: Describe 2 of the personalities referencing evidence from the play.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Patterns: </a:t>
            </a:r>
          </a:p>
          <a:p>
            <a:pPr marL="0" indent="0">
              <a:buNone/>
            </a:pPr>
            <a:r>
              <a:rPr lang="en-US" b="1" dirty="0" smtClean="0"/>
              <a:t>Compare/ contrast relationships between Romeo and Mercutio and Romeo and Benvolio</a:t>
            </a:r>
          </a:p>
          <a:p>
            <a:pPr marL="0" indent="0">
              <a:buNone/>
            </a:pPr>
            <a:r>
              <a:rPr lang="en-US" b="1" dirty="0" smtClean="0"/>
              <a:t>Categories: Who fits in the categories of Acts of Sacrifice vs. Acts of Selfishness</a:t>
            </a:r>
          </a:p>
          <a:p>
            <a:pPr marL="0" indent="0">
              <a:buNone/>
            </a:pPr>
            <a:r>
              <a:rPr lang="en-US" b="1" dirty="0" smtClean="0"/>
              <a:t>Sequencing: 7 events in chronological order, 2 events that are of significant importance, causes/effects stemming from the 7 events. 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13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Shakespearean Insult Battle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20801"/>
            <a:ext cx="8596668" cy="47205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Rules: </a:t>
            </a:r>
          </a:p>
          <a:p>
            <a:pPr marL="0" indent="0">
              <a:buNone/>
            </a:pPr>
            <a:r>
              <a:rPr lang="en-US" dirty="0" smtClean="0"/>
              <a:t>Must use a word from each column. </a:t>
            </a:r>
          </a:p>
          <a:p>
            <a:pPr marL="0" indent="0">
              <a:buNone/>
            </a:pPr>
            <a:r>
              <a:rPr lang="en-US" dirty="0" smtClean="0"/>
              <a:t>Must have an understanding of what your insult actually means. </a:t>
            </a:r>
          </a:p>
          <a:p>
            <a:pPr marL="0" indent="0">
              <a:buNone/>
            </a:pPr>
            <a:r>
              <a:rPr lang="en-US" dirty="0" smtClean="0"/>
              <a:t>You will need to be emphatic in your response.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class will vote on who is the best from each round.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7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 Friday April 21,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Warm Up</a:t>
            </a:r>
          </a:p>
          <a:p>
            <a:pPr marL="0" indent="0">
              <a:buNone/>
            </a:pPr>
            <a:r>
              <a:rPr lang="en-US" sz="2400" dirty="0" smtClean="0"/>
              <a:t>Director vs. Author purpose</a:t>
            </a:r>
          </a:p>
          <a:p>
            <a:pPr marL="0" indent="0">
              <a:buNone/>
            </a:pPr>
            <a:r>
              <a:rPr lang="en-US" sz="2400" dirty="0" smtClean="0"/>
              <a:t>Definition Essay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295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0" y="78870"/>
            <a:ext cx="8596668" cy="1320800"/>
          </a:xfrm>
        </p:spPr>
        <p:txBody>
          <a:bodyPr/>
          <a:lstStyle/>
          <a:p>
            <a:r>
              <a:rPr lang="en-US" dirty="0" smtClean="0"/>
              <a:t>Warm Up 4/21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975" y="1907597"/>
            <a:ext cx="8596668" cy="42517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What makes movies good? </a:t>
            </a:r>
          </a:p>
          <a:p>
            <a:pPr marL="0" indent="0">
              <a:buNone/>
            </a:pPr>
            <a:r>
              <a:rPr lang="en-US" sz="2400" dirty="0" smtClean="0"/>
              <a:t>Why do director’s focus on specific aspects of the movie? </a:t>
            </a:r>
          </a:p>
          <a:p>
            <a:pPr marL="0" indent="0">
              <a:buNone/>
            </a:pPr>
            <a:r>
              <a:rPr lang="en-US" sz="2400" dirty="0" smtClean="0"/>
              <a:t>How are messages and moods conveyed in movies?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How is this different from books and authors?</a:t>
            </a:r>
          </a:p>
          <a:p>
            <a:pPr marL="0" indent="0">
              <a:buNone/>
            </a:pPr>
            <a:r>
              <a:rPr lang="en-US" sz="2400" dirty="0" smtClean="0"/>
              <a:t>What do author’s focus on? </a:t>
            </a:r>
            <a:endParaRPr lang="en-US" sz="2400" dirty="0"/>
          </a:p>
        </p:txBody>
      </p:sp>
      <p:pic>
        <p:nvPicPr>
          <p:cNvPr id="1026" name="Picture 2" descr="Image result for movie ang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288" y="2137127"/>
            <a:ext cx="3555712" cy="2160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movie ang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581" y="4439711"/>
            <a:ext cx="3825419" cy="2231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Image result for movie angles the shin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Image result for movie angles the shini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Image result for the fate and the furiou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824" y="4749713"/>
            <a:ext cx="4216573" cy="210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romeo and juliet zeffirell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538" y="0"/>
            <a:ext cx="2543462" cy="1907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Related imag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110" y="9676"/>
            <a:ext cx="3264958" cy="2126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32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67" y="118533"/>
            <a:ext cx="8596668" cy="1320800"/>
          </a:xfrm>
        </p:spPr>
        <p:txBody>
          <a:bodyPr/>
          <a:lstStyle/>
          <a:p>
            <a:r>
              <a:rPr lang="en-US" dirty="0" smtClean="0"/>
              <a:t>Act IV- </a:t>
            </a:r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67" y="897467"/>
            <a:ext cx="8596668" cy="5249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Shakespeare’s purpose for Mercutio’s death:</a:t>
            </a:r>
          </a:p>
          <a:p>
            <a:pPr marL="0" indent="0">
              <a:buNone/>
            </a:pPr>
            <a:r>
              <a:rPr lang="en-US" dirty="0" err="1" smtClean="0"/>
              <a:t>Zefferelli’s</a:t>
            </a:r>
            <a:r>
              <a:rPr lang="en-US" dirty="0" smtClean="0"/>
              <a:t> </a:t>
            </a:r>
            <a:r>
              <a:rPr lang="en-US" dirty="0" smtClean="0"/>
              <a:t>(director) purpose for </a:t>
            </a:r>
            <a:r>
              <a:rPr lang="en-US" dirty="0" smtClean="0">
                <a:hlinkClick r:id="rId2"/>
              </a:rPr>
              <a:t>Mercutio’s death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Baz </a:t>
            </a:r>
            <a:r>
              <a:rPr lang="en-US" dirty="0" err="1" smtClean="0"/>
              <a:t>Luhrman’s</a:t>
            </a:r>
            <a:r>
              <a:rPr lang="en-US" dirty="0" smtClean="0"/>
              <a:t> (director) purpose for </a:t>
            </a:r>
            <a:r>
              <a:rPr lang="en-US" dirty="0" smtClean="0">
                <a:hlinkClick r:id="rId3"/>
              </a:rPr>
              <a:t>Mercutio’s death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Shakespeare’s purpose for the meet</a:t>
            </a:r>
          </a:p>
          <a:p>
            <a:pPr marL="0" indent="0">
              <a:buNone/>
            </a:pPr>
            <a:r>
              <a:rPr lang="en-US" dirty="0" err="1" smtClean="0"/>
              <a:t>Zefferelli’s</a:t>
            </a:r>
            <a:r>
              <a:rPr lang="en-US" dirty="0" smtClean="0"/>
              <a:t> purpose for the meet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Baz </a:t>
            </a:r>
            <a:r>
              <a:rPr lang="en-US" dirty="0" err="1" smtClean="0"/>
              <a:t>Luhrman’s</a:t>
            </a:r>
            <a:r>
              <a:rPr lang="en-US" dirty="0" smtClean="0"/>
              <a:t> purpose for the meet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Shakespeare’s purpose for </a:t>
            </a:r>
            <a:r>
              <a:rPr lang="en-US" dirty="0" smtClean="0"/>
              <a:t>R&amp;J death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Zefferelli’s</a:t>
            </a:r>
            <a:r>
              <a:rPr lang="en-US" dirty="0"/>
              <a:t> purpose for </a:t>
            </a:r>
            <a:r>
              <a:rPr lang="en-US" dirty="0" smtClean="0"/>
              <a:t>R&amp;J death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Baz </a:t>
            </a:r>
            <a:r>
              <a:rPr lang="en-US" dirty="0" err="1"/>
              <a:t>Luhrman’s</a:t>
            </a:r>
            <a:r>
              <a:rPr lang="en-US" dirty="0"/>
              <a:t> purpose for </a:t>
            </a:r>
            <a:r>
              <a:rPr lang="en-US" dirty="0" smtClean="0"/>
              <a:t>R&amp;J death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23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015412" cy="295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Image result for romeo and juliet zeffirelli mercutio's deat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8" name="Picture 10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412" y="2561661"/>
            <a:ext cx="5176309" cy="4296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46666" y="3104093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Baz </a:t>
            </a:r>
            <a:r>
              <a:rPr lang="en-US" dirty="0" err="1" smtClean="0"/>
              <a:t>Lurhman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896735" y="2189127"/>
            <a:ext cx="2116666" cy="372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Zeffirelli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31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8533" y="524928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533" y="1549396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533" y="2675467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72266" y="476762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6001" y="558798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72267" y="1608664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72267" y="2675467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26001" y="1549396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26001" y="2675467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98268" y="558797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98268" y="1532459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298268" y="2641601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652002" y="558797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652002" y="1549396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652002" y="2641598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7067" y="2847999"/>
            <a:ext cx="181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Tyler    Skylar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7800" y="1669526"/>
            <a:ext cx="181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Rachel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98268" y="2778665"/>
            <a:ext cx="2065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prstClr val="black"/>
                </a:solidFill>
                <a:latin typeface="Trebuchet MS" panose="020B0603020202020204"/>
              </a:rPr>
              <a:t>Gabe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    Abby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88199" y="1690464"/>
            <a:ext cx="2286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Gracie    Maya R.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26000" y="2778665"/>
            <a:ext cx="2048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Andrick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  Maya K</a:t>
            </a:r>
            <a:r>
              <a:rPr lang="en-US" dirty="0" smtClean="0">
                <a:solidFill>
                  <a:prstClr val="black"/>
                </a:solidFill>
                <a:latin typeface="Trebuchet MS" panose="020B0603020202020204"/>
              </a:rPr>
              <a:t>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711269" y="2778665"/>
            <a:ext cx="181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Dre   Gisselle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72267" y="2812534"/>
            <a:ext cx="181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Fabian    Cielo    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85268" y="1608664"/>
            <a:ext cx="181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Deon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647770" y="1608664"/>
            <a:ext cx="181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Seriah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68035" y="1690464"/>
            <a:ext cx="1993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Nyasia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  Ana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25999" y="695864"/>
            <a:ext cx="181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Ricardo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860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Image result for romeo and juliet zeffirel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205" y="2918403"/>
            <a:ext cx="5252795" cy="3939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8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848764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507269" y="2545869"/>
            <a:ext cx="2116666" cy="372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Zeffirelli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90133" y="3876132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Baz </a:t>
            </a:r>
            <a:r>
              <a:rPr lang="en-US" dirty="0" err="1" smtClean="0"/>
              <a:t>Lurhman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00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07269" y="2545869"/>
            <a:ext cx="2116666" cy="372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Zeffirelli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1137" y="2733737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Baz </a:t>
            </a:r>
            <a:r>
              <a:rPr lang="en-US" dirty="0" err="1" smtClean="0"/>
              <a:t>Lurhman</a:t>
            </a:r>
            <a:endParaRPr lang="en-US" dirty="0"/>
          </a:p>
        </p:txBody>
      </p:sp>
      <p:pic>
        <p:nvPicPr>
          <p:cNvPr id="5124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067" y="3003599"/>
            <a:ext cx="4588933" cy="385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Image result for romeo and juliet baz luhrmann romeo and juliet dea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6925"/>
            <a:ext cx="6112821" cy="208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4484"/>
            <a:ext cx="5604674" cy="3152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Image result for romeo and juliet zeffirelli romeo and juliet deat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067" y="0"/>
            <a:ext cx="4588933" cy="258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37746" y="2463359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“Heaven finds means to kill your joys”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0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Shakespeare's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Life-							Death-</a:t>
            </a:r>
          </a:p>
          <a:p>
            <a:pPr marL="0" indent="0">
              <a:buNone/>
            </a:pPr>
            <a:r>
              <a:rPr lang="en-US" dirty="0" smtClean="0"/>
              <a:t>Feud-							Reconciliation-</a:t>
            </a:r>
          </a:p>
          <a:p>
            <a:pPr marL="0" indent="0">
              <a:buNone/>
            </a:pPr>
            <a:r>
              <a:rPr lang="en-US" dirty="0" smtClean="0"/>
              <a:t>Lust-							Love-</a:t>
            </a:r>
          </a:p>
          <a:p>
            <a:pPr marL="0" indent="0">
              <a:buNone/>
            </a:pPr>
            <a:r>
              <a:rPr lang="en-US" dirty="0" smtClean="0"/>
              <a:t>Family-							Fate-</a:t>
            </a:r>
          </a:p>
          <a:p>
            <a:pPr marL="0" indent="0">
              <a:buNone/>
            </a:pPr>
            <a:r>
              <a:rPr lang="en-US" dirty="0" smtClean="0"/>
              <a:t>Friend-							Enemy-</a:t>
            </a:r>
          </a:p>
          <a:p>
            <a:pPr marL="0" indent="0">
              <a:buNone/>
            </a:pPr>
            <a:r>
              <a:rPr lang="en-US" dirty="0" smtClean="0"/>
              <a:t>Nature-							Nurture-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24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8533" y="524928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533" y="1549396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533" y="2675467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72266" y="476762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26001" y="558798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72267" y="1608664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72267" y="2675467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26001" y="1549396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26001" y="2675467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98268" y="558797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98268" y="1532459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298268" y="2641601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652002" y="558797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652002" y="1549396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652002" y="2641598"/>
            <a:ext cx="1930400" cy="6434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7067" y="2847999"/>
            <a:ext cx="181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Chris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7800" y="1669526"/>
            <a:ext cx="181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Maddy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98268" y="2778665"/>
            <a:ext cx="2065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Janee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    Brandon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88199" y="1690464"/>
            <a:ext cx="2286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Alejandro    Alondra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26001" y="2778665"/>
            <a:ext cx="181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Caleb     Allie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711269" y="2778665"/>
            <a:ext cx="181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Jake  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Wambdi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72267" y="2812534"/>
            <a:ext cx="181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Sage   Bradley   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85268" y="1608664"/>
            <a:ext cx="181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Steph    Carlos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647770" y="1608664"/>
            <a:ext cx="181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Mylissa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Brock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468035" y="1690464"/>
            <a:ext cx="1993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Steven   Matthew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8533" y="661995"/>
            <a:ext cx="181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Espy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72267" y="613829"/>
            <a:ext cx="1811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Cesar    Destiny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553703" y="4169834"/>
            <a:ext cx="1562100" cy="228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86533" y="4504267"/>
            <a:ext cx="132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Door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41866" y="4989668"/>
            <a:ext cx="96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Phelps </a:t>
            </a:r>
          </a:p>
          <a:p>
            <a:r>
              <a:rPr lang="en-US" dirty="0" smtClean="0"/>
              <a:t>Desk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804838" y="612561"/>
            <a:ext cx="1993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Elexis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  Tristan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917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77900"/>
          </a:xfrm>
        </p:spPr>
        <p:txBody>
          <a:bodyPr/>
          <a:lstStyle/>
          <a:p>
            <a:r>
              <a:rPr lang="en-US" dirty="0" smtClean="0"/>
              <a:t>Agenda: Monday April 17,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9901"/>
            <a:ext cx="8596668" cy="43014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Warm up</a:t>
            </a:r>
          </a:p>
          <a:p>
            <a:pPr marL="0" indent="0">
              <a:buNone/>
            </a:pPr>
            <a:r>
              <a:rPr lang="en-US" dirty="0" smtClean="0"/>
              <a:t>Act 3</a:t>
            </a:r>
          </a:p>
          <a:p>
            <a:pPr marL="0" indent="0">
              <a:buNone/>
            </a:pPr>
            <a:r>
              <a:rPr lang="en-US" dirty="0" smtClean="0"/>
              <a:t>-Sequencing &amp; Cause/Effect</a:t>
            </a:r>
          </a:p>
          <a:p>
            <a:pPr marL="0" indent="0">
              <a:buNone/>
            </a:pPr>
            <a:r>
              <a:rPr lang="en-US" dirty="0" smtClean="0"/>
              <a:t>Insult battle prep</a:t>
            </a:r>
          </a:p>
          <a:p>
            <a:pPr marL="0" indent="0">
              <a:buNone/>
            </a:pPr>
            <a:r>
              <a:rPr lang="en-US" dirty="0" smtClean="0"/>
              <a:t>Author vs. Director purpose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Due today: Mind Map and Thematic Statement paragraph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57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1600"/>
            <a:ext cx="8596668" cy="4953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4/17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596900"/>
            <a:ext cx="10160000" cy="60579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1. Compare and contrast the events at the beginning of Act III (the fight scene) to modern day. </a:t>
            </a:r>
          </a:p>
          <a:p>
            <a:pPr>
              <a:buNone/>
            </a:pPr>
            <a:r>
              <a:rPr lang="en-US" sz="2400" b="1" dirty="0" smtClean="0"/>
              <a:t>Consider the following:</a:t>
            </a:r>
          </a:p>
          <a:p>
            <a:pPr>
              <a:buNone/>
            </a:pPr>
            <a:r>
              <a:rPr lang="en-US" sz="2400" b="1" dirty="0" smtClean="0"/>
              <a:t>Could something like this happen in high school?</a:t>
            </a:r>
          </a:p>
          <a:p>
            <a:pPr>
              <a:buNone/>
            </a:pPr>
            <a:r>
              <a:rPr lang="en-US" sz="2400" b="1" dirty="0" smtClean="0"/>
              <a:t>What happens when individuals back down from a fight? </a:t>
            </a:r>
          </a:p>
          <a:p>
            <a:pPr>
              <a:buNone/>
            </a:pPr>
            <a:r>
              <a:rPr lang="en-US" sz="2400" b="1" dirty="0" smtClean="0"/>
              <a:t>How often do “jokes” turn into fights?</a:t>
            </a:r>
          </a:p>
          <a:p>
            <a:pPr>
              <a:buNone/>
            </a:pPr>
            <a:r>
              <a:rPr lang="en-US" sz="2400" b="1" dirty="0" smtClean="0"/>
              <a:t>When do we seek revenge?  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2. Romeo and Mercutio are foils. Benvolio and Tybalt are foils. Consider your personality; what traits would be consistent with your foil? </a:t>
            </a:r>
          </a:p>
          <a:p>
            <a:pPr>
              <a:buNone/>
            </a:pPr>
            <a:r>
              <a:rPr lang="en-US" dirty="0" smtClean="0"/>
              <a:t>Example: Mrs. Phelps is loud, sarcastic, and an extrovert (people person)</a:t>
            </a:r>
          </a:p>
          <a:p>
            <a:pPr>
              <a:buNone/>
            </a:pPr>
            <a:r>
              <a:rPr lang="en-US" dirty="0" smtClean="0"/>
              <a:t>The traits of my foil: quiet, bland, monotone, introvert (doesn’t like to be around people much)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12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000"/>
            <a:ext cx="8596668" cy="5207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Romeo and Juliet: Pattern #3: Sequencing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838201"/>
            <a:ext cx="11747500" cy="5203162"/>
          </a:xfrm>
        </p:spPr>
        <p:txBody>
          <a:bodyPr>
            <a:normAutofit/>
          </a:bodyPr>
          <a:lstStyle/>
          <a:p>
            <a:r>
              <a:rPr lang="en-US" b="1" dirty="0"/>
              <a:t>Sequence is the order in which the WHAT (ideas, events, or things) occurs.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u="sng" dirty="0" smtClean="0"/>
              <a:t>Chronology					   Order of Importance						Cause and Effect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Time sequence				    Priority sequence 							Resulting action sequence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          (purpose determines  + or -  )				</a:t>
            </a:r>
            <a:r>
              <a:rPr lang="en-US" dirty="0"/>
              <a:t> </a:t>
            </a:r>
            <a:r>
              <a:rPr lang="en-US" dirty="0" smtClean="0"/>
              <a:t>   (snowball effect)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0070C0"/>
                </a:solidFill>
              </a:rPr>
              <a:t>WHEN</a:t>
            </a:r>
            <a:r>
              <a:rPr lang="en-US" b="1" dirty="0"/>
              <a:t> </a:t>
            </a:r>
            <a:r>
              <a:rPr lang="en-US" dirty="0"/>
              <a:t>things </a:t>
            </a:r>
            <a:r>
              <a:rPr lang="en-US" dirty="0" smtClean="0"/>
              <a:t>happened		    </a:t>
            </a:r>
            <a:r>
              <a:rPr lang="en-US" b="1" dirty="0" smtClean="0">
                <a:solidFill>
                  <a:srgbClr val="0070C0"/>
                </a:solidFill>
              </a:rPr>
              <a:t>HOW</a:t>
            </a:r>
            <a:r>
              <a:rPr lang="en-US" dirty="0" smtClean="0"/>
              <a:t> things happened						</a:t>
            </a:r>
            <a:r>
              <a:rPr lang="en-US" b="1" dirty="0" smtClean="0">
                <a:solidFill>
                  <a:srgbClr val="0070C0"/>
                </a:solidFill>
              </a:rPr>
              <a:t>WHY </a:t>
            </a:r>
            <a:r>
              <a:rPr lang="en-US" dirty="0" smtClean="0"/>
              <a:t>things happened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First</a:t>
            </a:r>
            <a:r>
              <a:rPr lang="en-US" dirty="0"/>
              <a:t>, then, next, </a:t>
            </a:r>
            <a:r>
              <a:rPr lang="en-US" dirty="0" smtClean="0"/>
              <a:t>finally		    First, second, third							If, then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/>
              <a:t>N</a:t>
            </a:r>
            <a:r>
              <a:rPr lang="en-US" dirty="0" smtClean="0"/>
              <a:t>arratives					    Newspaper articles, informative text			Scientific text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27000" y="2946400"/>
            <a:ext cx="11480800" cy="12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7000" y="4241800"/>
            <a:ext cx="11480800" cy="12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276600" y="1447800"/>
            <a:ext cx="12700" cy="4699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191500" y="1447800"/>
            <a:ext cx="12700" cy="4699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50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9080"/>
            <a:ext cx="8596668" cy="553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Romeo and Juliet: Act 3, Scene 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887483"/>
              </p:ext>
            </p:extLst>
          </p:nvPr>
        </p:nvGraphicFramePr>
        <p:xfrm>
          <a:off x="135997" y="941388"/>
          <a:ext cx="8596312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9078">
                  <a:extLst>
                    <a:ext uri="{9D8B030D-6E8A-4147-A177-3AD203B41FA5}">
                      <a16:colId xmlns:a16="http://schemas.microsoft.com/office/drawing/2014/main" val="2940613426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3758896248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2382206957"/>
                    </a:ext>
                  </a:extLst>
                </a:gridCol>
                <a:gridCol w="2149078">
                  <a:extLst>
                    <a:ext uri="{9D8B030D-6E8A-4147-A177-3AD203B41FA5}">
                      <a16:colId xmlns:a16="http://schemas.microsoft.com/office/drawing/2014/main" val="25215975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Benvolio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Skylar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Steph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280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Mercutio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Bennie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Maya 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Phelps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072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Tybalt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Phelps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Maya 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Maddy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566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Romeo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Michael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Janee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37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Mathew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Gisselle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Alejandro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038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Citizen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Cayden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Brad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606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Lady Capulet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Bennie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Rachel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Espy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92762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5997" y="3718679"/>
            <a:ext cx="1003670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Act 3- Scene 2	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				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Act 3- Scene 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Juliet,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pg. 1054, lines 106-138							Juliet, pg. 1065, lines 55-58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								Lady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Capulet, pg. 1066, lines 98-104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solidFill>
                  <a:prstClr val="black"/>
                </a:solidFill>
                <a:latin typeface="Trebuchet MS" panose="020B0603020202020204"/>
              </a:rPr>
              <a:t>Act 3- Scene 3	</a:t>
            </a:r>
            <a:r>
              <a:rPr lang="en-US" dirty="0" smtClean="0">
                <a:solidFill>
                  <a:prstClr val="black"/>
                </a:solidFill>
                <a:latin typeface="Trebuchet MS" panose="020B0603020202020204"/>
              </a:rPr>
              <a:t>									Lord Capulet, pg. 1068, lines 167-176</a:t>
            </a:r>
            <a:endParaRPr lang="en-US" dirty="0">
              <a:solidFill>
                <a:prstClr val="black"/>
              </a:solidFill>
              <a:latin typeface="Trebuchet MS" panose="020B060302020202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Romeo, pg. 1058, lines 118-124						Nurse, pg. 1070, lines 242-255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Friar Laurence, pg. 1059, lines 125-175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  <a:latin typeface="Trebuchet MS" panose="020B0603020202020204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Act 3- Scene 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prstClr val="black"/>
                </a:solidFill>
                <a:latin typeface="Trebuchet MS" panose="020B0603020202020204"/>
              </a:rPr>
              <a:t>Lord Capulet moves up the wedding to Paris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046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596668" cy="4191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Sequencing Events in Act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00100"/>
            <a:ext cx="10511366" cy="5765799"/>
          </a:xfrm>
        </p:spPr>
        <p:txBody>
          <a:bodyPr/>
          <a:lstStyle/>
          <a:p>
            <a:pPr marL="1828800" lvl="4" indent="0" fontAlgn="base">
              <a:buNone/>
            </a:pPr>
            <a:r>
              <a:rPr lang="en-US" sz="1600" dirty="0" smtClean="0"/>
              <a:t>Directions: On the back of your notes sheet, </a:t>
            </a:r>
          </a:p>
          <a:p>
            <a:pPr marL="2171700" lvl="4" indent="-342900" fontAlgn="base">
              <a:buAutoNum type="arabicPeriod"/>
            </a:pPr>
            <a:r>
              <a:rPr lang="en-US" sz="1600" dirty="0" smtClean="0"/>
              <a:t>Write the order of events chronologically and </a:t>
            </a:r>
          </a:p>
          <a:p>
            <a:pPr marL="2171700" lvl="4" indent="-342900" fontAlgn="base">
              <a:buAutoNum type="arabicPeriod"/>
            </a:pPr>
            <a:r>
              <a:rPr lang="en-US" sz="1600" dirty="0" smtClean="0"/>
              <a:t>In a separate column, write the most important events (order of importance)</a:t>
            </a:r>
          </a:p>
          <a:p>
            <a:pPr marL="1828800" lvl="4" indent="0" fontAlgn="base">
              <a:buNone/>
            </a:pPr>
            <a:endParaRPr lang="en-US" sz="1600" dirty="0" smtClean="0"/>
          </a:p>
          <a:p>
            <a:pPr lvl="4" fontAlgn="base">
              <a:buFont typeface="Wingdings" panose="05000000000000000000" pitchFamily="2" charset="2"/>
              <a:buChar char="q"/>
            </a:pPr>
            <a:r>
              <a:rPr lang="en-US" sz="1600" dirty="0"/>
              <a:t>Death of Tybalt causes </a:t>
            </a:r>
            <a:r>
              <a:rPr lang="en-US" sz="1600" dirty="0" smtClean="0"/>
              <a:t>Capulets </a:t>
            </a:r>
            <a:r>
              <a:rPr lang="en-US" sz="1600" dirty="0"/>
              <a:t>to move up the </a:t>
            </a:r>
            <a:r>
              <a:rPr lang="en-US" sz="1600" dirty="0" smtClean="0"/>
              <a:t>wedding</a:t>
            </a:r>
          </a:p>
          <a:p>
            <a:pPr lvl="4" fontAlgn="base">
              <a:buFont typeface="Wingdings" panose="05000000000000000000" pitchFamily="2" charset="2"/>
              <a:buChar char="q"/>
            </a:pPr>
            <a:r>
              <a:rPr lang="en-US" sz="1600" dirty="0" smtClean="0"/>
              <a:t>Mercutio’s </a:t>
            </a:r>
            <a:r>
              <a:rPr lang="en-US" sz="1600" dirty="0"/>
              <a:t>joking manner toward Tybalt</a:t>
            </a:r>
          </a:p>
          <a:p>
            <a:pPr lvl="4" fontAlgn="base">
              <a:buFont typeface="Wingdings" panose="05000000000000000000" pitchFamily="2" charset="2"/>
              <a:buChar char="q"/>
            </a:pPr>
            <a:r>
              <a:rPr lang="en-US" sz="1600" dirty="0"/>
              <a:t>Romeo not fighting</a:t>
            </a:r>
          </a:p>
          <a:p>
            <a:pPr lvl="4" fontAlgn="base">
              <a:buFont typeface="Wingdings" panose="05000000000000000000" pitchFamily="2" charset="2"/>
              <a:buChar char="q"/>
            </a:pPr>
            <a:r>
              <a:rPr lang="en-US" sz="1600" dirty="0" smtClean="0"/>
              <a:t>Tybalt </a:t>
            </a:r>
            <a:r>
              <a:rPr lang="en-US" sz="1600" dirty="0"/>
              <a:t>challenging Romeo to a dual (letter sent home)</a:t>
            </a:r>
          </a:p>
          <a:p>
            <a:pPr lvl="4" fontAlgn="base">
              <a:buFont typeface="Wingdings" panose="05000000000000000000" pitchFamily="2" charset="2"/>
              <a:buChar char="q"/>
            </a:pPr>
            <a:r>
              <a:rPr lang="en-US" sz="1600" dirty="0"/>
              <a:t>Romeo is banished </a:t>
            </a:r>
          </a:p>
          <a:p>
            <a:pPr lvl="4" fontAlgn="base">
              <a:buFont typeface="Wingdings" panose="05000000000000000000" pitchFamily="2" charset="2"/>
              <a:buChar char="q"/>
            </a:pPr>
            <a:r>
              <a:rPr lang="en-US" sz="1600" dirty="0"/>
              <a:t>Tybalt’s death</a:t>
            </a:r>
          </a:p>
          <a:p>
            <a:pPr lvl="4" fontAlgn="base">
              <a:buFont typeface="Wingdings" panose="05000000000000000000" pitchFamily="2" charset="2"/>
              <a:buChar char="q"/>
            </a:pPr>
            <a:r>
              <a:rPr lang="en-US" sz="1600" dirty="0" smtClean="0"/>
              <a:t>Juliet disobeys her parents</a:t>
            </a:r>
            <a:endParaRPr lang="en-US" sz="1600" dirty="0"/>
          </a:p>
          <a:p>
            <a:pPr lvl="4" fontAlgn="base">
              <a:buFont typeface="Wingdings" panose="05000000000000000000" pitchFamily="2" charset="2"/>
              <a:buChar char="q"/>
            </a:pPr>
            <a:r>
              <a:rPr lang="en-US" sz="1600" dirty="0" smtClean="0"/>
              <a:t>Nurse finds Romeo to comfort Juliet</a:t>
            </a:r>
          </a:p>
          <a:p>
            <a:pPr lvl="4" fontAlgn="base">
              <a:buFont typeface="Wingdings" panose="05000000000000000000" pitchFamily="2" charset="2"/>
              <a:buChar char="q"/>
            </a:pPr>
            <a:r>
              <a:rPr lang="en-US" sz="1600" dirty="0"/>
              <a:t>Mercutio’s curse and death</a:t>
            </a:r>
            <a:endParaRPr lang="en-US" sz="1600" dirty="0" smtClean="0"/>
          </a:p>
          <a:p>
            <a:pPr lvl="4" fontAlgn="base">
              <a:buFont typeface="Wingdings" panose="05000000000000000000" pitchFamily="2" charset="2"/>
              <a:buChar char="q"/>
            </a:pPr>
            <a:r>
              <a:rPr lang="en-US" sz="1600" dirty="0" smtClean="0"/>
              <a:t>Romeo spends the night with Juliet</a:t>
            </a:r>
            <a:endParaRPr lang="en-US" sz="1600" dirty="0"/>
          </a:p>
          <a:p>
            <a:endParaRPr lang="en-US" dirty="0"/>
          </a:p>
        </p:txBody>
      </p:sp>
      <p:sp>
        <p:nvSpPr>
          <p:cNvPr id="8" name="SMARTInkShape-4"/>
          <p:cNvSpPr/>
          <p:nvPr/>
        </p:nvSpPr>
        <p:spPr>
          <a:xfrm>
            <a:off x="178594" y="5524504"/>
            <a:ext cx="23813" cy="23810"/>
          </a:xfrm>
          <a:custGeom>
            <a:avLst/>
            <a:gdLst/>
            <a:ahLst/>
            <a:cxnLst/>
            <a:rect l="0" t="0" r="0" b="0"/>
            <a:pathLst>
              <a:path w="23813" h="23810">
                <a:moveTo>
                  <a:pt x="0" y="11901"/>
                </a:moveTo>
                <a:lnTo>
                  <a:pt x="0" y="0"/>
                </a:lnTo>
                <a:lnTo>
                  <a:pt x="0" y="6318"/>
                </a:lnTo>
                <a:lnTo>
                  <a:pt x="1323" y="8178"/>
                </a:lnTo>
                <a:lnTo>
                  <a:pt x="3528" y="9420"/>
                </a:lnTo>
                <a:lnTo>
                  <a:pt x="11761" y="11859"/>
                </a:lnTo>
                <a:lnTo>
                  <a:pt x="5542" y="11889"/>
                </a:lnTo>
                <a:lnTo>
                  <a:pt x="3695" y="13217"/>
                </a:lnTo>
                <a:lnTo>
                  <a:pt x="1642" y="18219"/>
                </a:lnTo>
                <a:lnTo>
                  <a:pt x="2418" y="20082"/>
                </a:lnTo>
                <a:lnTo>
                  <a:pt x="4257" y="21324"/>
                </a:lnTo>
                <a:lnTo>
                  <a:pt x="11773" y="23765"/>
                </a:lnTo>
                <a:lnTo>
                  <a:pt x="18739" y="23800"/>
                </a:lnTo>
                <a:lnTo>
                  <a:pt x="13067" y="23807"/>
                </a:lnTo>
                <a:lnTo>
                  <a:pt x="23812" y="2380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3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34" y="241300"/>
            <a:ext cx="8596668" cy="355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447800"/>
            <a:ext cx="9355667" cy="505460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dirty="0" smtClean="0"/>
              <a:t>Life</a:t>
            </a:r>
          </a:p>
          <a:p>
            <a:pPr marL="0" indent="0">
              <a:buNone/>
            </a:pPr>
            <a:r>
              <a:rPr lang="en-US" dirty="0" smtClean="0"/>
              <a:t>Death</a:t>
            </a:r>
          </a:p>
          <a:p>
            <a:pPr marL="0" indent="0">
              <a:buNone/>
            </a:pPr>
            <a:r>
              <a:rPr lang="en-US" dirty="0" smtClean="0"/>
              <a:t>Family</a:t>
            </a:r>
          </a:p>
          <a:p>
            <a:pPr marL="0" indent="0">
              <a:buNone/>
            </a:pPr>
            <a:r>
              <a:rPr lang="en-US" dirty="0" smtClean="0"/>
              <a:t>Nature</a:t>
            </a:r>
          </a:p>
          <a:p>
            <a:pPr marL="0" indent="0">
              <a:buNone/>
            </a:pPr>
            <a:r>
              <a:rPr lang="en-US" dirty="0" smtClean="0"/>
              <a:t>Feud</a:t>
            </a:r>
          </a:p>
          <a:p>
            <a:pPr marL="0" indent="0">
              <a:buNone/>
            </a:pPr>
            <a:r>
              <a:rPr lang="en-US" dirty="0" smtClean="0"/>
              <a:t>Reconciliation</a:t>
            </a:r>
          </a:p>
          <a:p>
            <a:pPr marL="0" indent="0">
              <a:buNone/>
            </a:pPr>
            <a:r>
              <a:rPr lang="en-US" dirty="0" smtClean="0"/>
              <a:t>Love</a:t>
            </a:r>
          </a:p>
          <a:p>
            <a:pPr marL="0" indent="0">
              <a:buNone/>
            </a:pPr>
            <a:r>
              <a:rPr lang="en-US" dirty="0" smtClean="0"/>
              <a:t>Lust</a:t>
            </a:r>
          </a:p>
          <a:p>
            <a:pPr marL="0" indent="0">
              <a:buNone/>
            </a:pPr>
            <a:r>
              <a:rPr lang="en-US" dirty="0" smtClean="0"/>
              <a:t>Friend</a:t>
            </a:r>
          </a:p>
          <a:p>
            <a:pPr marL="0" indent="0">
              <a:buNone/>
            </a:pPr>
            <a:r>
              <a:rPr lang="en-US" dirty="0" smtClean="0"/>
              <a:t>Enemy</a:t>
            </a:r>
          </a:p>
          <a:p>
            <a:pPr marL="0" indent="0">
              <a:buNone/>
            </a:pPr>
            <a:r>
              <a:rPr lang="en-US" dirty="0" smtClean="0"/>
              <a:t>Fate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Choose one and write your OWN definition followed by examples (Romeo and Juliet, TKAM, The Odyssey,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3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1114</TotalTime>
  <Words>927</Words>
  <Application>Microsoft Office PowerPoint</Application>
  <PresentationFormat>Widescreen</PresentationFormat>
  <Paragraphs>231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Agenda: Monday April 17, 2017</vt:lpstr>
      <vt:lpstr>Warm Up 4/17</vt:lpstr>
      <vt:lpstr>Romeo and Juliet: Pattern #3: Sequencing</vt:lpstr>
      <vt:lpstr>Romeo and Juliet: Act 3, Scene 1</vt:lpstr>
      <vt:lpstr>Sequencing Events in Act 3</vt:lpstr>
      <vt:lpstr>Definitions</vt:lpstr>
      <vt:lpstr>Shakespearean Insult Battle</vt:lpstr>
      <vt:lpstr>Agenda: Wednesday April 19, 2017</vt:lpstr>
      <vt:lpstr>Warm Up 4/19</vt:lpstr>
      <vt:lpstr>Sequencing Events in Act 3</vt:lpstr>
      <vt:lpstr>Quiz: Romeo and Juliet</vt:lpstr>
      <vt:lpstr>Shakespearean Insult Battle</vt:lpstr>
      <vt:lpstr>Agenda: Friday April 21, 2017</vt:lpstr>
      <vt:lpstr>Warm Up 4/21 </vt:lpstr>
      <vt:lpstr>Act IV- V</vt:lpstr>
      <vt:lpstr>PowerPoint Presentation</vt:lpstr>
      <vt:lpstr>PowerPoint Presentation</vt:lpstr>
      <vt:lpstr>PowerPoint Presentation</vt:lpstr>
      <vt:lpstr>Shakespeare's definitions</vt:lpstr>
    </vt:vector>
  </TitlesOfParts>
  <Company>Jefferson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Agenda: Monday April 17, 2017</dc:title>
  <dc:creator>Phelps Julie A</dc:creator>
  <cp:lastModifiedBy>Phelps Julie A</cp:lastModifiedBy>
  <cp:revision>31</cp:revision>
  <cp:lastPrinted>2017-04-17T18:36:09Z</cp:lastPrinted>
  <dcterms:created xsi:type="dcterms:W3CDTF">2017-04-14T18:43:19Z</dcterms:created>
  <dcterms:modified xsi:type="dcterms:W3CDTF">2017-04-21T17:20:33Z</dcterms:modified>
</cp:coreProperties>
</file>