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7" r:id="rId3"/>
    <p:sldId id="268" r:id="rId4"/>
    <p:sldId id="259" r:id="rId5"/>
    <p:sldId id="260" r:id="rId6"/>
    <p:sldId id="257" r:id="rId7"/>
    <p:sldId id="258"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77" d="100"/>
          <a:sy n="77" d="100"/>
        </p:scale>
        <p:origin x="12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59469" y="71379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881717" y="171638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693334" y="262153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4809067" y="14953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7154334" y="140577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809067" y="225818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826001" y="309033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9592735" y="613827"/>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239002" y="224645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230535" y="308713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5" name="Rectangle 14"/>
          <p:cNvSpPr/>
          <p:nvPr/>
        </p:nvSpPr>
        <p:spPr>
          <a:xfrm>
            <a:off x="7171268" y="55878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6" name="Rectangle 15"/>
          <p:cNvSpPr/>
          <p:nvPr/>
        </p:nvSpPr>
        <p:spPr>
          <a:xfrm>
            <a:off x="9652002" y="154939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7" name="Rectangle 16"/>
          <p:cNvSpPr/>
          <p:nvPr/>
        </p:nvSpPr>
        <p:spPr>
          <a:xfrm>
            <a:off x="9652002" y="264159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9711269" y="277866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Dawan</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Maddie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9711269" y="185259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Aimee</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Blake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1642536" y="849820"/>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Raina</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Bennie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4715933" y="779764"/>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Vincent  Christina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2" name="TextBox 21"/>
          <p:cNvSpPr txBox="1"/>
          <p:nvPr/>
        </p:nvSpPr>
        <p:spPr>
          <a:xfrm>
            <a:off x="4830234" y="322739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Andrew  Tristen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1866902" y="276814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Oswaldo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Keelyn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7294036" y="3318127"/>
            <a:ext cx="1816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Cayden   Dylan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885268" y="2506927"/>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Miles    Alex</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1786467" y="1860307"/>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Jacob  Kaleb</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7266518" y="2334434"/>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Ayden    Adam</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TextBox 28"/>
          <p:cNvSpPr txBox="1"/>
          <p:nvPr/>
        </p:nvSpPr>
        <p:spPr>
          <a:xfrm>
            <a:off x="7230535" y="1537262"/>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Trebuchet MS" panose="020B0603020202020204"/>
              </a:rPr>
              <a:t> </a:t>
            </a:r>
            <a:r>
              <a:rPr lang="en-US" dirty="0" smtClean="0">
                <a:solidFill>
                  <a:prstClr val="black"/>
                </a:solidFill>
                <a:latin typeface="Trebuchet MS" panose="020B0603020202020204"/>
              </a:rPr>
              <a:t> </a:t>
            </a:r>
            <a:r>
              <a:rPr lang="en-US" dirty="0" err="1" smtClean="0">
                <a:solidFill>
                  <a:prstClr val="black"/>
                </a:solidFill>
                <a:latin typeface="Trebuchet MS" panose="020B0603020202020204"/>
              </a:rPr>
              <a:t>Osiel</a:t>
            </a:r>
            <a:r>
              <a:rPr lang="en-US" dirty="0" smtClean="0">
                <a:solidFill>
                  <a:prstClr val="black"/>
                </a:solidFill>
                <a:latin typeface="Trebuchet MS" panose="020B0603020202020204"/>
              </a:rPr>
              <a:t>   Topher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0" name="TextBox 29"/>
          <p:cNvSpPr txBox="1"/>
          <p:nvPr/>
        </p:nvSpPr>
        <p:spPr>
          <a:xfrm>
            <a:off x="4787900" y="1632401"/>
            <a:ext cx="195156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Autumn Mathew</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TextBox 30"/>
          <p:cNvSpPr txBox="1"/>
          <p:nvPr/>
        </p:nvSpPr>
        <p:spPr>
          <a:xfrm>
            <a:off x="9770536" y="799063"/>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Ben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 name="Rectangle 1"/>
          <p:cNvSpPr/>
          <p:nvPr/>
        </p:nvSpPr>
        <p:spPr>
          <a:xfrm>
            <a:off x="10557935" y="4033400"/>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617202" y="4267200"/>
            <a:ext cx="965200" cy="646331"/>
          </a:xfrm>
          <a:prstGeom prst="rect">
            <a:avLst/>
          </a:prstGeom>
          <a:noFill/>
        </p:spPr>
        <p:txBody>
          <a:bodyPr wrap="square" rtlCol="0">
            <a:spAutoFit/>
          </a:bodyPr>
          <a:lstStyle/>
          <a:p>
            <a:r>
              <a:rPr lang="en-US" dirty="0" smtClean="0"/>
              <a:t>Phelps </a:t>
            </a:r>
          </a:p>
          <a:p>
            <a:r>
              <a:rPr lang="en-US" dirty="0" smtClean="0"/>
              <a:t>Desk</a:t>
            </a:r>
            <a:endParaRPr lang="en-US" dirty="0"/>
          </a:p>
        </p:txBody>
      </p:sp>
      <p:sp>
        <p:nvSpPr>
          <p:cNvPr id="32" name="Rectangle 31"/>
          <p:cNvSpPr/>
          <p:nvPr/>
        </p:nvSpPr>
        <p:spPr>
          <a:xfrm>
            <a:off x="118533" y="4529266"/>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82599" y="4474233"/>
            <a:ext cx="965200" cy="369332"/>
          </a:xfrm>
          <a:prstGeom prst="rect">
            <a:avLst/>
          </a:prstGeom>
          <a:noFill/>
        </p:spPr>
        <p:txBody>
          <a:bodyPr wrap="square" rtlCol="0">
            <a:spAutoFit/>
          </a:bodyPr>
          <a:lstStyle/>
          <a:p>
            <a:r>
              <a:rPr lang="en-US" dirty="0" smtClean="0"/>
              <a:t>Door</a:t>
            </a:r>
            <a:endParaRPr lang="en-US" dirty="0"/>
          </a:p>
        </p:txBody>
      </p:sp>
      <p:sp>
        <p:nvSpPr>
          <p:cNvPr id="34" name="Rectangle 33"/>
          <p:cNvSpPr/>
          <p:nvPr/>
        </p:nvSpPr>
        <p:spPr>
          <a:xfrm>
            <a:off x="4766734" y="60956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8735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3" y="237067"/>
            <a:ext cx="11531599" cy="6383866"/>
          </a:xfrm>
        </p:spPr>
        <p:txBody>
          <a:bodyPr>
            <a:normAutofit/>
          </a:bodyPr>
          <a:lstStyle/>
          <a:p>
            <a:r>
              <a:rPr lang="en-US" sz="2000" dirty="0"/>
              <a:t>Outline:</a:t>
            </a:r>
            <a:endParaRPr lang="en-US" sz="2000" dirty="0"/>
          </a:p>
          <a:p>
            <a:pPr fontAlgn="base"/>
            <a:r>
              <a:rPr lang="en-US" sz="2000" dirty="0"/>
              <a:t>Epigraph - In italicized font, provide the dictionary definition of your work. Example:</a:t>
            </a:r>
          </a:p>
          <a:p>
            <a:pPr lvl="2" fontAlgn="base"/>
            <a:r>
              <a:rPr lang="en-US" sz="1600" i="1" dirty="0"/>
              <a:t>Success: noun </a:t>
            </a:r>
          </a:p>
          <a:p>
            <a:pPr lvl="3" fontAlgn="base"/>
            <a:r>
              <a:rPr lang="en-US" sz="1400" i="1" dirty="0"/>
              <a:t>the accomplishment of an aim or purpose.</a:t>
            </a:r>
          </a:p>
          <a:p>
            <a:pPr lvl="3" fontAlgn="base"/>
            <a:r>
              <a:rPr lang="en-US" sz="1400" i="1" dirty="0"/>
              <a:t>the attainment of popularity or profit.</a:t>
            </a:r>
          </a:p>
          <a:p>
            <a:pPr lvl="3" fontAlgn="base"/>
            <a:r>
              <a:rPr lang="en-US" sz="1400" i="1" dirty="0"/>
              <a:t>a person or thing that achieves desired aims or attains prosperity.</a:t>
            </a:r>
          </a:p>
          <a:p>
            <a:pPr fontAlgn="base"/>
            <a:r>
              <a:rPr lang="en-US" sz="2000" i="1" dirty="0"/>
              <a:t>The Merriam-Webster Dictionary</a:t>
            </a:r>
          </a:p>
          <a:p>
            <a:pPr fontAlgn="base"/>
            <a:r>
              <a:rPr lang="en-US" sz="2000" dirty="0"/>
              <a:t>Intro Paragraph</a:t>
            </a:r>
          </a:p>
          <a:p>
            <a:pPr lvl="1" fontAlgn="base"/>
            <a:r>
              <a:rPr lang="en-US" sz="1800" dirty="0"/>
              <a:t>Insightful discussion of your concept’s presentation in </a:t>
            </a:r>
            <a:r>
              <a:rPr lang="en-US" sz="1800" i="1" dirty="0"/>
              <a:t>Romeo and Juliet- Example</a:t>
            </a:r>
            <a:endParaRPr lang="en-US" sz="1800" dirty="0"/>
          </a:p>
          <a:p>
            <a:pPr lvl="2" fontAlgn="base"/>
            <a:r>
              <a:rPr lang="en-US" sz="1600" dirty="0"/>
              <a:t>In</a:t>
            </a:r>
            <a:r>
              <a:rPr lang="en-US" sz="1600" i="1" dirty="0"/>
              <a:t> Romeo and Juliet, </a:t>
            </a:r>
            <a:r>
              <a:rPr lang="en-US" sz="1600" dirty="0"/>
              <a:t>Friar Lawrence is morbidly successful in ending the feud between the Montagues and the Capulets. Unfortunately, while the feud ended, so did the lives of innocent children. Shakespeare likely wasn’t looking for his audience to find Friar Lawrence to be a successful priest, rather he was looking for the audience to find the other successes  that may have occurred throughout the play. </a:t>
            </a:r>
            <a:endParaRPr lang="en-US" sz="1600" i="1" dirty="0"/>
          </a:p>
          <a:p>
            <a:pPr lvl="1" fontAlgn="base"/>
            <a:r>
              <a:rPr lang="en-US" sz="1800" dirty="0"/>
              <a:t>Thesis Statement: Your definition of the concept - example:</a:t>
            </a:r>
          </a:p>
          <a:p>
            <a:pPr lvl="2" fontAlgn="base"/>
            <a:r>
              <a:rPr lang="en-US" sz="1600" dirty="0"/>
              <a:t>While success is often defined as the gaining of profit, it is in fact more than the acquisition of money: it is the concept of deliberately being better than you were yesterday. Success is an addictive energy that exists to improve society, sustain personal values, and give individuals a source of ambition. </a:t>
            </a:r>
          </a:p>
          <a:p>
            <a:endParaRPr lang="en-US" dirty="0"/>
          </a:p>
        </p:txBody>
      </p:sp>
      <p:grpSp>
        <p:nvGrpSpPr>
          <p:cNvPr id="12" name="SMARTInkShape-Group1"/>
          <p:cNvGrpSpPr/>
          <p:nvPr/>
        </p:nvGrpSpPr>
        <p:grpSpPr>
          <a:xfrm>
            <a:off x="1306008" y="5779637"/>
            <a:ext cx="4694741" cy="935489"/>
            <a:chOff x="1306008" y="5779637"/>
            <a:chExt cx="4694741" cy="935489"/>
          </a:xfrm>
        </p:grpSpPr>
        <p:sp>
          <p:nvSpPr>
            <p:cNvPr id="4" name="SMARTInkShape-1"/>
            <p:cNvSpPr/>
            <p:nvPr/>
          </p:nvSpPr>
          <p:spPr>
            <a:xfrm>
              <a:off x="1306008" y="5780232"/>
              <a:ext cx="1866571" cy="756046"/>
            </a:xfrm>
            <a:custGeom>
              <a:avLst/>
              <a:gdLst/>
              <a:ahLst/>
              <a:cxnLst/>
              <a:rect l="0" t="0" r="0" b="0"/>
              <a:pathLst>
                <a:path w="1866571" h="756046">
                  <a:moveTo>
                    <a:pt x="1241930" y="30018"/>
                  </a:moveTo>
                  <a:lnTo>
                    <a:pt x="1222967" y="17377"/>
                  </a:lnTo>
                  <a:lnTo>
                    <a:pt x="1168853" y="7089"/>
                  </a:lnTo>
                  <a:lnTo>
                    <a:pt x="1109593" y="0"/>
                  </a:lnTo>
                  <a:lnTo>
                    <a:pt x="1056022" y="3779"/>
                  </a:lnTo>
                  <a:lnTo>
                    <a:pt x="1000168" y="5486"/>
                  </a:lnTo>
                  <a:lnTo>
                    <a:pt x="948193" y="5993"/>
                  </a:lnTo>
                  <a:lnTo>
                    <a:pt x="890166" y="7465"/>
                  </a:lnTo>
                  <a:lnTo>
                    <a:pt x="846142" y="12498"/>
                  </a:lnTo>
                  <a:lnTo>
                    <a:pt x="800118" y="15617"/>
                  </a:lnTo>
                  <a:lnTo>
                    <a:pt x="754527" y="18326"/>
                  </a:lnTo>
                  <a:lnTo>
                    <a:pt x="712216" y="23939"/>
                  </a:lnTo>
                  <a:lnTo>
                    <a:pt x="664307" y="30844"/>
                  </a:lnTo>
                  <a:lnTo>
                    <a:pt x="613469" y="38323"/>
                  </a:lnTo>
                  <a:lnTo>
                    <a:pt x="564416" y="46056"/>
                  </a:lnTo>
                  <a:lnTo>
                    <a:pt x="516156" y="53903"/>
                  </a:lnTo>
                  <a:lnTo>
                    <a:pt x="468249" y="61801"/>
                  </a:lnTo>
                  <a:lnTo>
                    <a:pt x="420499" y="69719"/>
                  </a:lnTo>
                  <a:lnTo>
                    <a:pt x="376346" y="81177"/>
                  </a:lnTo>
                  <a:lnTo>
                    <a:pt x="333350" y="93766"/>
                  </a:lnTo>
                  <a:lnTo>
                    <a:pt x="287783" y="103770"/>
                  </a:lnTo>
                  <a:lnTo>
                    <a:pt x="230146" y="123161"/>
                  </a:lnTo>
                  <a:lnTo>
                    <a:pt x="173233" y="145663"/>
                  </a:lnTo>
                  <a:lnTo>
                    <a:pt x="120798" y="169088"/>
                  </a:lnTo>
                  <a:lnTo>
                    <a:pt x="66502" y="200707"/>
                  </a:lnTo>
                  <a:lnTo>
                    <a:pt x="13577" y="248302"/>
                  </a:lnTo>
                  <a:lnTo>
                    <a:pt x="2346" y="264176"/>
                  </a:lnTo>
                  <a:lnTo>
                    <a:pt x="0" y="287106"/>
                  </a:lnTo>
                  <a:lnTo>
                    <a:pt x="9273" y="338622"/>
                  </a:lnTo>
                  <a:lnTo>
                    <a:pt x="26357" y="368694"/>
                  </a:lnTo>
                  <a:lnTo>
                    <a:pt x="76535" y="420095"/>
                  </a:lnTo>
                  <a:lnTo>
                    <a:pt x="129343" y="454115"/>
                  </a:lnTo>
                  <a:lnTo>
                    <a:pt x="181436" y="484642"/>
                  </a:lnTo>
                  <a:lnTo>
                    <a:pt x="238764" y="512501"/>
                  </a:lnTo>
                  <a:lnTo>
                    <a:pt x="297642" y="537513"/>
                  </a:lnTo>
                  <a:lnTo>
                    <a:pt x="344232" y="553669"/>
                  </a:lnTo>
                  <a:lnTo>
                    <a:pt x="394484" y="570991"/>
                  </a:lnTo>
                  <a:lnTo>
                    <a:pt x="443277" y="591920"/>
                  </a:lnTo>
                  <a:lnTo>
                    <a:pt x="494949" y="610923"/>
                  </a:lnTo>
                  <a:lnTo>
                    <a:pt x="550105" y="628187"/>
                  </a:lnTo>
                  <a:lnTo>
                    <a:pt x="579630" y="636495"/>
                  </a:lnTo>
                  <a:lnTo>
                    <a:pt x="609896" y="644680"/>
                  </a:lnTo>
                  <a:lnTo>
                    <a:pt x="668220" y="660829"/>
                  </a:lnTo>
                  <a:lnTo>
                    <a:pt x="726333" y="676827"/>
                  </a:lnTo>
                  <a:lnTo>
                    <a:pt x="756647" y="684797"/>
                  </a:lnTo>
                  <a:lnTo>
                    <a:pt x="787439" y="692756"/>
                  </a:lnTo>
                  <a:lnTo>
                    <a:pt x="818550" y="699385"/>
                  </a:lnTo>
                  <a:lnTo>
                    <a:pt x="849875" y="705127"/>
                  </a:lnTo>
                  <a:lnTo>
                    <a:pt x="881341" y="710278"/>
                  </a:lnTo>
                  <a:lnTo>
                    <a:pt x="912902" y="716358"/>
                  </a:lnTo>
                  <a:lnTo>
                    <a:pt x="944526" y="723057"/>
                  </a:lnTo>
                  <a:lnTo>
                    <a:pt x="976191" y="730169"/>
                  </a:lnTo>
                  <a:lnTo>
                    <a:pt x="1007885" y="736233"/>
                  </a:lnTo>
                  <a:lnTo>
                    <a:pt x="1039598" y="741599"/>
                  </a:lnTo>
                  <a:lnTo>
                    <a:pt x="1071323" y="746499"/>
                  </a:lnTo>
                  <a:lnTo>
                    <a:pt x="1103056" y="749766"/>
                  </a:lnTo>
                  <a:lnTo>
                    <a:pt x="1134795" y="751944"/>
                  </a:lnTo>
                  <a:lnTo>
                    <a:pt x="1166538" y="753396"/>
                  </a:lnTo>
                  <a:lnTo>
                    <a:pt x="1198283" y="754363"/>
                  </a:lnTo>
                  <a:lnTo>
                    <a:pt x="1230030" y="755009"/>
                  </a:lnTo>
                  <a:lnTo>
                    <a:pt x="1261778" y="755439"/>
                  </a:lnTo>
                  <a:lnTo>
                    <a:pt x="1292203" y="755726"/>
                  </a:lnTo>
                  <a:lnTo>
                    <a:pt x="1350704" y="756045"/>
                  </a:lnTo>
                  <a:lnTo>
                    <a:pt x="1380592" y="754806"/>
                  </a:lnTo>
                  <a:lnTo>
                    <a:pt x="1411100" y="752658"/>
                  </a:lnTo>
                  <a:lnTo>
                    <a:pt x="1470575" y="746743"/>
                  </a:lnTo>
                  <a:lnTo>
                    <a:pt x="1523466" y="739705"/>
                  </a:lnTo>
                  <a:lnTo>
                    <a:pt x="1569904" y="728639"/>
                  </a:lnTo>
                  <a:lnTo>
                    <a:pt x="1613915" y="714902"/>
                  </a:lnTo>
                  <a:lnTo>
                    <a:pt x="1659934" y="699976"/>
                  </a:lnTo>
                  <a:lnTo>
                    <a:pt x="1717825" y="670378"/>
                  </a:lnTo>
                  <a:lnTo>
                    <a:pt x="1768492" y="636473"/>
                  </a:lnTo>
                  <a:lnTo>
                    <a:pt x="1815332" y="579955"/>
                  </a:lnTo>
                  <a:lnTo>
                    <a:pt x="1845743" y="533540"/>
                  </a:lnTo>
                  <a:lnTo>
                    <a:pt x="1857841" y="486273"/>
                  </a:lnTo>
                  <a:lnTo>
                    <a:pt x="1866570" y="437432"/>
                  </a:lnTo>
                  <a:lnTo>
                    <a:pt x="1860631" y="381655"/>
                  </a:lnTo>
                  <a:lnTo>
                    <a:pt x="1841379" y="324560"/>
                  </a:lnTo>
                  <a:lnTo>
                    <a:pt x="1809805" y="273541"/>
                  </a:lnTo>
                  <a:lnTo>
                    <a:pt x="1767523" y="224910"/>
                  </a:lnTo>
                  <a:lnTo>
                    <a:pt x="1720159" y="176987"/>
                  </a:lnTo>
                  <a:lnTo>
                    <a:pt x="1663497" y="130597"/>
                  </a:lnTo>
                  <a:lnTo>
                    <a:pt x="1619793" y="103824"/>
                  </a:lnTo>
                  <a:lnTo>
                    <a:pt x="1573911" y="82223"/>
                  </a:lnTo>
                  <a:lnTo>
                    <a:pt x="1527060" y="63804"/>
                  </a:lnTo>
                  <a:lnTo>
                    <a:pt x="1479779" y="46798"/>
                  </a:lnTo>
                  <a:lnTo>
                    <a:pt x="1432307" y="30420"/>
                  </a:lnTo>
                  <a:lnTo>
                    <a:pt x="1384750" y="16968"/>
                  </a:lnTo>
                  <a:lnTo>
                    <a:pt x="1337155" y="10988"/>
                  </a:lnTo>
                  <a:lnTo>
                    <a:pt x="1289544" y="8332"/>
                  </a:lnTo>
                  <a:lnTo>
                    <a:pt x="1243248" y="7150"/>
                  </a:lnTo>
                  <a:lnTo>
                    <a:pt x="1200623" y="6625"/>
                  </a:lnTo>
                  <a:lnTo>
                    <a:pt x="1159630" y="6392"/>
                  </a:lnTo>
                  <a:lnTo>
                    <a:pt x="1120685" y="8934"/>
                  </a:lnTo>
                  <a:lnTo>
                    <a:pt x="1070333" y="23918"/>
                  </a:lnTo>
                  <a:lnTo>
                    <a:pt x="991898" y="419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2797969" y="6250781"/>
              <a:ext cx="547688" cy="261939"/>
            </a:xfrm>
            <a:custGeom>
              <a:avLst/>
              <a:gdLst/>
              <a:ahLst/>
              <a:cxnLst/>
              <a:rect l="0" t="0" r="0" b="0"/>
              <a:pathLst>
                <a:path w="547688" h="261939">
                  <a:moveTo>
                    <a:pt x="0" y="0"/>
                  </a:moveTo>
                  <a:lnTo>
                    <a:pt x="0" y="6321"/>
                  </a:lnTo>
                  <a:lnTo>
                    <a:pt x="7055" y="12952"/>
                  </a:lnTo>
                  <a:lnTo>
                    <a:pt x="61196" y="54659"/>
                  </a:lnTo>
                  <a:lnTo>
                    <a:pt x="119281" y="88239"/>
                  </a:lnTo>
                  <a:lnTo>
                    <a:pt x="170259" y="119245"/>
                  </a:lnTo>
                  <a:lnTo>
                    <a:pt x="215370" y="139402"/>
                  </a:lnTo>
                  <a:lnTo>
                    <a:pt x="262251" y="157280"/>
                  </a:lnTo>
                  <a:lnTo>
                    <a:pt x="309655" y="179334"/>
                  </a:lnTo>
                  <a:lnTo>
                    <a:pt x="357215" y="199098"/>
                  </a:lnTo>
                  <a:lnTo>
                    <a:pt x="404820" y="216860"/>
                  </a:lnTo>
                  <a:lnTo>
                    <a:pt x="455673" y="233925"/>
                  </a:lnTo>
                  <a:lnTo>
                    <a:pt x="511518" y="248008"/>
                  </a:lnTo>
                  <a:lnTo>
                    <a:pt x="547471" y="250027"/>
                  </a:lnTo>
                  <a:lnTo>
                    <a:pt x="547687" y="2619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3417094" y="6562396"/>
              <a:ext cx="36537" cy="105105"/>
            </a:xfrm>
            <a:custGeom>
              <a:avLst/>
              <a:gdLst/>
              <a:ahLst/>
              <a:cxnLst/>
              <a:rect l="0" t="0" r="0" b="0"/>
              <a:pathLst>
                <a:path w="36537" h="105105">
                  <a:moveTo>
                    <a:pt x="36536" y="0"/>
                  </a:moveTo>
                  <a:lnTo>
                    <a:pt x="27740" y="30341"/>
                  </a:lnTo>
                  <a:lnTo>
                    <a:pt x="0" y="1051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3571875" y="6686352"/>
              <a:ext cx="9593" cy="28774"/>
            </a:xfrm>
            <a:custGeom>
              <a:avLst/>
              <a:gdLst/>
              <a:ahLst/>
              <a:cxnLst/>
              <a:rect l="0" t="0" r="0" b="0"/>
              <a:pathLst>
                <a:path w="9593" h="28774">
                  <a:moveTo>
                    <a:pt x="9592" y="0"/>
                  </a:moveTo>
                  <a:lnTo>
                    <a:pt x="0" y="287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5242065" y="6310313"/>
              <a:ext cx="68124" cy="333376"/>
            </a:xfrm>
            <a:custGeom>
              <a:avLst/>
              <a:gdLst/>
              <a:ahLst/>
              <a:cxnLst/>
              <a:rect l="0" t="0" r="0" b="0"/>
              <a:pathLst>
                <a:path w="68124" h="333376">
                  <a:moveTo>
                    <a:pt x="68123" y="0"/>
                  </a:moveTo>
                  <a:lnTo>
                    <a:pt x="58617" y="10828"/>
                  </a:lnTo>
                  <a:lnTo>
                    <a:pt x="27494" y="57200"/>
                  </a:lnTo>
                  <a:lnTo>
                    <a:pt x="7872" y="107200"/>
                  </a:lnTo>
                  <a:lnTo>
                    <a:pt x="0" y="151266"/>
                  </a:lnTo>
                  <a:lnTo>
                    <a:pt x="5522" y="201711"/>
                  </a:lnTo>
                  <a:lnTo>
                    <a:pt x="10328" y="239242"/>
                  </a:lnTo>
                  <a:lnTo>
                    <a:pt x="30787" y="288076"/>
                  </a:lnTo>
                  <a:lnTo>
                    <a:pt x="68123" y="3333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5465501" y="6228385"/>
              <a:ext cx="201875" cy="391491"/>
            </a:xfrm>
            <a:custGeom>
              <a:avLst/>
              <a:gdLst/>
              <a:ahLst/>
              <a:cxnLst/>
              <a:rect l="0" t="0" r="0" b="0"/>
              <a:pathLst>
                <a:path w="201875" h="391491">
                  <a:moveTo>
                    <a:pt x="11374" y="129553"/>
                  </a:moveTo>
                  <a:lnTo>
                    <a:pt x="11374" y="135873"/>
                  </a:lnTo>
                  <a:lnTo>
                    <a:pt x="14902" y="142504"/>
                  </a:lnTo>
                  <a:lnTo>
                    <a:pt x="17695" y="146124"/>
                  </a:lnTo>
                  <a:lnTo>
                    <a:pt x="22177" y="192602"/>
                  </a:lnTo>
                  <a:lnTo>
                    <a:pt x="21630" y="250539"/>
                  </a:lnTo>
                  <a:lnTo>
                    <a:pt x="13792" y="308281"/>
                  </a:lnTo>
                  <a:lnTo>
                    <a:pt x="11126" y="322758"/>
                  </a:lnTo>
                  <a:lnTo>
                    <a:pt x="1264" y="340825"/>
                  </a:lnTo>
                  <a:lnTo>
                    <a:pt x="665" y="340515"/>
                  </a:lnTo>
                  <a:lnTo>
                    <a:pt x="0" y="336644"/>
                  </a:lnTo>
                  <a:lnTo>
                    <a:pt x="896" y="288003"/>
                  </a:lnTo>
                  <a:lnTo>
                    <a:pt x="12440" y="233906"/>
                  </a:lnTo>
                  <a:lnTo>
                    <a:pt x="27123" y="191781"/>
                  </a:lnTo>
                  <a:lnTo>
                    <a:pt x="55789" y="135671"/>
                  </a:lnTo>
                  <a:lnTo>
                    <a:pt x="78748" y="84459"/>
                  </a:lnTo>
                  <a:lnTo>
                    <a:pt x="122839" y="30904"/>
                  </a:lnTo>
                  <a:lnTo>
                    <a:pt x="145090" y="9336"/>
                  </a:lnTo>
                  <a:lnTo>
                    <a:pt x="155911" y="3363"/>
                  </a:lnTo>
                  <a:lnTo>
                    <a:pt x="169440" y="0"/>
                  </a:lnTo>
                  <a:lnTo>
                    <a:pt x="173637" y="3496"/>
                  </a:lnTo>
                  <a:lnTo>
                    <a:pt x="181828" y="17965"/>
                  </a:lnTo>
                  <a:lnTo>
                    <a:pt x="195574" y="72333"/>
                  </a:lnTo>
                  <a:lnTo>
                    <a:pt x="200629" y="119426"/>
                  </a:lnTo>
                  <a:lnTo>
                    <a:pt x="201505" y="166974"/>
                  </a:lnTo>
                  <a:lnTo>
                    <a:pt x="201710" y="212771"/>
                  </a:lnTo>
                  <a:lnTo>
                    <a:pt x="201801" y="260465"/>
                  </a:lnTo>
                  <a:lnTo>
                    <a:pt x="201841" y="305475"/>
                  </a:lnTo>
                  <a:lnTo>
                    <a:pt x="201874" y="3914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nvSpPr>
          <p:spPr>
            <a:xfrm>
              <a:off x="5548313" y="6346031"/>
              <a:ext cx="202407" cy="119064"/>
            </a:xfrm>
            <a:custGeom>
              <a:avLst/>
              <a:gdLst/>
              <a:ahLst/>
              <a:cxnLst/>
              <a:rect l="0" t="0" r="0" b="0"/>
              <a:pathLst>
                <a:path w="202407" h="119064">
                  <a:moveTo>
                    <a:pt x="0" y="0"/>
                  </a:moveTo>
                  <a:lnTo>
                    <a:pt x="52742" y="40617"/>
                  </a:lnTo>
                  <a:lnTo>
                    <a:pt x="107829" y="79498"/>
                  </a:lnTo>
                  <a:lnTo>
                    <a:pt x="202406" y="1190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3634474" y="5779637"/>
              <a:ext cx="2366275" cy="899770"/>
            </a:xfrm>
            <a:custGeom>
              <a:avLst/>
              <a:gdLst/>
              <a:ahLst/>
              <a:cxnLst/>
              <a:rect l="0" t="0" r="0" b="0"/>
              <a:pathLst>
                <a:path w="2366275" h="899770">
                  <a:moveTo>
                    <a:pt x="2330557" y="328269"/>
                  </a:moveTo>
                  <a:lnTo>
                    <a:pt x="2330557" y="321949"/>
                  </a:lnTo>
                  <a:lnTo>
                    <a:pt x="2331880" y="336477"/>
                  </a:lnTo>
                  <a:lnTo>
                    <a:pt x="2343509" y="378937"/>
                  </a:lnTo>
                  <a:lnTo>
                    <a:pt x="2349543" y="419580"/>
                  </a:lnTo>
                  <a:lnTo>
                    <a:pt x="2352225" y="468511"/>
                  </a:lnTo>
                  <a:lnTo>
                    <a:pt x="2356944" y="510543"/>
                  </a:lnTo>
                  <a:lnTo>
                    <a:pt x="2363510" y="567485"/>
                  </a:lnTo>
                  <a:lnTo>
                    <a:pt x="2365457" y="622721"/>
                  </a:lnTo>
                  <a:lnTo>
                    <a:pt x="2366033" y="672601"/>
                  </a:lnTo>
                  <a:lnTo>
                    <a:pt x="2366205" y="720894"/>
                  </a:lnTo>
                  <a:lnTo>
                    <a:pt x="2366262" y="778299"/>
                  </a:lnTo>
                  <a:lnTo>
                    <a:pt x="2366274" y="836393"/>
                  </a:lnTo>
                  <a:lnTo>
                    <a:pt x="2354370" y="899769"/>
                  </a:lnTo>
                  <a:lnTo>
                    <a:pt x="2362748" y="866440"/>
                  </a:lnTo>
                  <a:lnTo>
                    <a:pt x="2359955" y="877549"/>
                  </a:lnTo>
                  <a:lnTo>
                    <a:pt x="2133198" y="776477"/>
                  </a:lnTo>
                  <a:lnTo>
                    <a:pt x="1757130" y="600615"/>
                  </a:lnTo>
                  <a:lnTo>
                    <a:pt x="1281522" y="374896"/>
                  </a:lnTo>
                  <a:lnTo>
                    <a:pt x="957836" y="227062"/>
                  </a:lnTo>
                  <a:lnTo>
                    <a:pt x="735431" y="131152"/>
                  </a:lnTo>
                  <a:lnTo>
                    <a:pt x="580546" y="69858"/>
                  </a:lnTo>
                  <a:lnTo>
                    <a:pt x="471998" y="32963"/>
                  </a:lnTo>
                  <a:lnTo>
                    <a:pt x="394341" y="12336"/>
                  </a:lnTo>
                  <a:lnTo>
                    <a:pt x="337277" y="2553"/>
                  </a:lnTo>
                  <a:lnTo>
                    <a:pt x="292620" y="0"/>
                  </a:lnTo>
                  <a:lnTo>
                    <a:pt x="256235" y="2267"/>
                  </a:lnTo>
                  <a:lnTo>
                    <a:pt x="199490" y="15369"/>
                  </a:lnTo>
                  <a:lnTo>
                    <a:pt x="156631" y="34421"/>
                  </a:lnTo>
                  <a:lnTo>
                    <a:pt x="109073" y="67460"/>
                  </a:lnTo>
                  <a:lnTo>
                    <a:pt x="136516" y="72376"/>
                  </a:lnTo>
                  <a:lnTo>
                    <a:pt x="191853" y="73007"/>
                  </a:lnTo>
                  <a:lnTo>
                    <a:pt x="265786" y="70782"/>
                  </a:lnTo>
                  <a:lnTo>
                    <a:pt x="309782" y="71944"/>
                  </a:lnTo>
                  <a:lnTo>
                    <a:pt x="333822" y="75365"/>
                  </a:lnTo>
                  <a:lnTo>
                    <a:pt x="344557" y="80292"/>
                  </a:lnTo>
                  <a:lnTo>
                    <a:pt x="347744" y="86222"/>
                  </a:lnTo>
                  <a:lnTo>
                    <a:pt x="345901" y="92821"/>
                  </a:lnTo>
                  <a:lnTo>
                    <a:pt x="340703" y="99866"/>
                  </a:lnTo>
                  <a:lnTo>
                    <a:pt x="294339" y="130184"/>
                  </a:lnTo>
                  <a:lnTo>
                    <a:pt x="237752" y="161652"/>
                  </a:lnTo>
                  <a:lnTo>
                    <a:pt x="181644" y="199666"/>
                  </a:lnTo>
                  <a:lnTo>
                    <a:pt x="129109" y="244070"/>
                  </a:lnTo>
                  <a:lnTo>
                    <a:pt x="74850" y="294267"/>
                  </a:lnTo>
                  <a:lnTo>
                    <a:pt x="32982" y="352308"/>
                  </a:lnTo>
                  <a:lnTo>
                    <a:pt x="7287" y="399752"/>
                  </a:lnTo>
                  <a:lnTo>
                    <a:pt x="0" y="435439"/>
                  </a:lnTo>
                  <a:lnTo>
                    <a:pt x="147144" y="467185"/>
                  </a:lnTo>
                  <a:lnTo>
                    <a:pt x="393407" y="512160"/>
                  </a:lnTo>
                  <a:lnTo>
                    <a:pt x="705749" y="565957"/>
                  </a:lnTo>
                  <a:lnTo>
                    <a:pt x="917945" y="597853"/>
                  </a:lnTo>
                  <a:lnTo>
                    <a:pt x="1063378" y="615148"/>
                  </a:lnTo>
                  <a:lnTo>
                    <a:pt x="1164302" y="622709"/>
                  </a:lnTo>
                  <a:lnTo>
                    <a:pt x="1236877" y="625104"/>
                  </a:lnTo>
                  <a:lnTo>
                    <a:pt x="1290552" y="624055"/>
                  </a:lnTo>
                  <a:lnTo>
                    <a:pt x="1331626" y="620710"/>
                  </a:lnTo>
                  <a:lnTo>
                    <a:pt x="1384321" y="606409"/>
                  </a:lnTo>
                  <a:lnTo>
                    <a:pt x="1439708" y="571212"/>
                  </a:lnTo>
                  <a:lnTo>
                    <a:pt x="1455287" y="551338"/>
                  </a:lnTo>
                  <a:lnTo>
                    <a:pt x="1465298" y="529276"/>
                  </a:lnTo>
                  <a:lnTo>
                    <a:pt x="1478573" y="470960"/>
                  </a:lnTo>
                  <a:lnTo>
                    <a:pt x="1478735" y="447250"/>
                  </a:lnTo>
                  <a:lnTo>
                    <a:pt x="1468059" y="393370"/>
                  </a:lnTo>
                  <a:lnTo>
                    <a:pt x="1451888" y="339953"/>
                  </a:lnTo>
                  <a:lnTo>
                    <a:pt x="1431977" y="2952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001692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237067"/>
            <a:ext cx="11446933" cy="6434666"/>
          </a:xfrm>
        </p:spPr>
        <p:txBody>
          <a:bodyPr>
            <a:normAutofit/>
          </a:bodyPr>
          <a:lstStyle/>
          <a:p>
            <a:pPr fontAlgn="base"/>
            <a:r>
              <a:rPr lang="en-US" sz="2000" dirty="0"/>
              <a:t>Anecdote 1: </a:t>
            </a:r>
          </a:p>
          <a:p>
            <a:pPr lvl="1" fontAlgn="base"/>
            <a:r>
              <a:rPr lang="en-US" sz="1800" dirty="0"/>
              <a:t>Historical example of your concept</a:t>
            </a:r>
          </a:p>
          <a:p>
            <a:pPr lvl="2" fontAlgn="base"/>
            <a:r>
              <a:rPr lang="en-US" sz="1600" dirty="0"/>
              <a:t>Example: Our country strives to be the best and instills that concept in our military who has considerably kept the United States (and others) safe and worked to achieve a better society - WWI and WWII. </a:t>
            </a:r>
          </a:p>
          <a:p>
            <a:pPr lvl="3" fontAlgn="base"/>
            <a:r>
              <a:rPr lang="en-US" sz="1400" dirty="0"/>
              <a:t>Source Required - must use either a direct quote or paraphrased information with in-text citation</a:t>
            </a:r>
          </a:p>
          <a:p>
            <a:pPr fontAlgn="base"/>
            <a:r>
              <a:rPr lang="en-US" sz="2000" dirty="0"/>
              <a:t>Anecdote 2:</a:t>
            </a:r>
          </a:p>
          <a:p>
            <a:pPr lvl="1" fontAlgn="base"/>
            <a:r>
              <a:rPr lang="en-US" sz="1800" dirty="0"/>
              <a:t>Contemporary (Current) example of your concept</a:t>
            </a:r>
          </a:p>
          <a:p>
            <a:pPr lvl="2" fontAlgn="base"/>
            <a:r>
              <a:rPr lang="en-US" sz="1600" dirty="0"/>
              <a:t>Example: Discuss the growing acceptance that has gone on. Consider movies/shows that are filmed not for profit, but to send a message to “be better” (13 Reasons Why- book/Netflix series)  AND/OR</a:t>
            </a:r>
          </a:p>
          <a:p>
            <a:pPr lvl="2" fontAlgn="base"/>
            <a:r>
              <a:rPr lang="en-US" sz="1600" dirty="0"/>
              <a:t>Think about volunteer organizations that people participate in to strengthen values through improving society: Habitat for Humanity</a:t>
            </a:r>
          </a:p>
          <a:p>
            <a:pPr lvl="3" fontAlgn="base"/>
            <a:r>
              <a:rPr lang="en-US" sz="1400" dirty="0"/>
              <a:t>Source Required - must use either a direct quote or paraphrased information with in-text citation</a:t>
            </a:r>
          </a:p>
          <a:p>
            <a:pPr fontAlgn="base"/>
            <a:r>
              <a:rPr lang="en-US" sz="2000" dirty="0"/>
              <a:t>Anecdote 3</a:t>
            </a:r>
          </a:p>
          <a:p>
            <a:pPr lvl="1" fontAlgn="base"/>
            <a:r>
              <a:rPr lang="en-US" sz="1800" dirty="0"/>
              <a:t>A Personal example of your concept</a:t>
            </a:r>
          </a:p>
          <a:p>
            <a:pPr lvl="2" fontAlgn="base"/>
            <a:r>
              <a:rPr lang="en-US" sz="1600" dirty="0"/>
              <a:t>My drive to be a better human being- a better wife, a better mother, a better daughter, a better friend, a better teacher-</a:t>
            </a:r>
          </a:p>
          <a:p>
            <a:pPr lvl="2" fontAlgn="base"/>
            <a:r>
              <a:rPr lang="en-US" sz="1600" dirty="0"/>
              <a:t>My desire to leave my world and my family in a better state than which I found it. </a:t>
            </a:r>
          </a:p>
          <a:p>
            <a:endParaRPr lang="en-US" dirty="0"/>
          </a:p>
        </p:txBody>
      </p:sp>
    </p:spTree>
    <p:extLst>
      <p:ext uri="{BB962C8B-B14F-4D97-AF65-F5344CB8AC3E}">
        <p14:creationId xmlns:p14="http://schemas.microsoft.com/office/powerpoint/2010/main" val="1554819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06401"/>
            <a:ext cx="10718799" cy="5634962"/>
          </a:xfrm>
        </p:spPr>
        <p:txBody>
          <a:bodyPr/>
          <a:lstStyle/>
          <a:p>
            <a:pPr fontAlgn="base"/>
            <a:r>
              <a:rPr lang="en-US" sz="2800" dirty="0"/>
              <a:t>Conclusion: </a:t>
            </a:r>
          </a:p>
          <a:p>
            <a:pPr lvl="1" fontAlgn="base"/>
            <a:r>
              <a:rPr lang="en-US" sz="2400" dirty="0"/>
              <a:t>Return to your concept’s presentation in </a:t>
            </a:r>
            <a:r>
              <a:rPr lang="en-US" sz="2400" i="1" dirty="0"/>
              <a:t>Romeo and Juliet</a:t>
            </a:r>
            <a:r>
              <a:rPr lang="en-US" sz="2400" dirty="0"/>
              <a:t> - What did Shakespeare have to say about this definition?</a:t>
            </a:r>
          </a:p>
          <a:p>
            <a:pPr lvl="1" fontAlgn="base"/>
            <a:r>
              <a:rPr lang="en-US" sz="2400" dirty="0"/>
              <a:t>your personal definition, and how these connect with the word’s denotation. </a:t>
            </a:r>
          </a:p>
          <a:p>
            <a:pPr lvl="1" fontAlgn="base"/>
            <a:r>
              <a:rPr lang="en-US" sz="2400" dirty="0"/>
              <a:t>How do the examples you have provided develop the word’s meaning or present it in a different light? </a:t>
            </a:r>
          </a:p>
          <a:p>
            <a:pPr lvl="1" fontAlgn="base"/>
            <a:r>
              <a:rPr lang="en-US" sz="2400" dirty="0"/>
              <a:t>How could your definition alter people’s views on important issues?</a:t>
            </a:r>
          </a:p>
          <a:p>
            <a:endParaRPr lang="en-US" dirty="0"/>
          </a:p>
        </p:txBody>
      </p:sp>
    </p:spTree>
    <p:extLst>
      <p:ext uri="{BB962C8B-B14F-4D97-AF65-F5344CB8AC3E}">
        <p14:creationId xmlns:p14="http://schemas.microsoft.com/office/powerpoint/2010/main" val="245582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533" y="179921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18533" y="267975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18533"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2463803" y="179921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4751074" y="173806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RR</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Rectangle 7"/>
          <p:cNvSpPr/>
          <p:nvPr/>
        </p:nvSpPr>
        <p:spPr>
          <a:xfrm>
            <a:off x="2468035" y="267546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9" name="Rectangle 8"/>
          <p:cNvSpPr/>
          <p:nvPr/>
        </p:nvSpPr>
        <p:spPr>
          <a:xfrm>
            <a:off x="2468035"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766732" y="264159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766734"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7044269" y="89429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065429" y="264113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103536"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7" name="Rectangle 16"/>
          <p:cNvSpPr/>
          <p:nvPr/>
        </p:nvSpPr>
        <p:spPr>
          <a:xfrm>
            <a:off x="7065429" y="176771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237067" y="368780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Tyler    Skylar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118533" y="277866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Rachel</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7162803" y="3627285"/>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Gabe</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Abby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7126616" y="2739520"/>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Gracie    Maya R.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2" name="TextBox 21"/>
          <p:cNvSpPr txBox="1"/>
          <p:nvPr/>
        </p:nvSpPr>
        <p:spPr>
          <a:xfrm>
            <a:off x="4885268" y="3616872"/>
            <a:ext cx="204893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Andrick</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Maya K</a:t>
            </a:r>
            <a:r>
              <a:rPr lang="en-US" dirty="0" smtClean="0">
                <a:solidFill>
                  <a:prstClr val="black"/>
                </a:solidFill>
                <a:latin typeface="Trebuchet MS" panose="020B0603020202020204"/>
              </a:rPr>
              <a:t>.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7162803" y="178142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Dre   Gisselle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2531533" y="368780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Fabian    Cielo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781552" y="27004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Deon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787400" y="19362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Seriah</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2499784" y="2740566"/>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Nyasia</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Ana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TextBox 30"/>
          <p:cNvSpPr txBox="1"/>
          <p:nvPr/>
        </p:nvSpPr>
        <p:spPr>
          <a:xfrm>
            <a:off x="4781552" y="1854192"/>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Ricardo</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Rectangle 28"/>
          <p:cNvSpPr/>
          <p:nvPr/>
        </p:nvSpPr>
        <p:spPr>
          <a:xfrm>
            <a:off x="110068" y="92823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0" name="Rectangle 29"/>
          <p:cNvSpPr/>
          <p:nvPr/>
        </p:nvSpPr>
        <p:spPr>
          <a:xfrm>
            <a:off x="2474793" y="92296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2" name="Rectangle 31"/>
          <p:cNvSpPr/>
          <p:nvPr/>
        </p:nvSpPr>
        <p:spPr>
          <a:xfrm>
            <a:off x="4731619" y="91215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Rectangle 1"/>
          <p:cNvSpPr/>
          <p:nvPr/>
        </p:nvSpPr>
        <p:spPr>
          <a:xfrm>
            <a:off x="538619" y="4797468"/>
            <a:ext cx="1002082" cy="1941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38619" y="4972833"/>
            <a:ext cx="1002081" cy="646331"/>
          </a:xfrm>
          <a:prstGeom prst="rect">
            <a:avLst/>
          </a:prstGeom>
          <a:noFill/>
        </p:spPr>
        <p:txBody>
          <a:bodyPr wrap="square" rtlCol="0">
            <a:spAutoFit/>
          </a:bodyPr>
          <a:lstStyle/>
          <a:p>
            <a:r>
              <a:rPr lang="en-US" dirty="0" smtClean="0"/>
              <a:t>Phelps’ Desk</a:t>
            </a:r>
            <a:endParaRPr lang="en-US" dirty="0"/>
          </a:p>
        </p:txBody>
      </p:sp>
      <p:sp>
        <p:nvSpPr>
          <p:cNvPr id="33" name="Rectangle 32"/>
          <p:cNvSpPr/>
          <p:nvPr/>
        </p:nvSpPr>
        <p:spPr>
          <a:xfrm>
            <a:off x="8009469" y="4636081"/>
            <a:ext cx="1002082" cy="1941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8009470" y="4972833"/>
            <a:ext cx="1002081" cy="369332"/>
          </a:xfrm>
          <a:prstGeom prst="rect">
            <a:avLst/>
          </a:prstGeom>
          <a:noFill/>
        </p:spPr>
        <p:txBody>
          <a:bodyPr wrap="square" rtlCol="0">
            <a:spAutoFit/>
          </a:bodyPr>
          <a:lstStyle/>
          <a:p>
            <a:r>
              <a:rPr lang="en-US" dirty="0" smtClean="0"/>
              <a:t>Door</a:t>
            </a:r>
            <a:endParaRPr lang="en-US" dirty="0"/>
          </a:p>
        </p:txBody>
      </p:sp>
    </p:spTree>
    <p:extLst>
      <p:ext uri="{BB962C8B-B14F-4D97-AF65-F5344CB8AC3E}">
        <p14:creationId xmlns:p14="http://schemas.microsoft.com/office/powerpoint/2010/main" val="229373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533" y="160210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68521" y="263700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18533" y="348946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2404535" y="154939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4766734" y="157657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8" name="Rectangle 7"/>
          <p:cNvSpPr/>
          <p:nvPr/>
        </p:nvSpPr>
        <p:spPr>
          <a:xfrm>
            <a:off x="2465511" y="263700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9" name="Rectangle 8"/>
          <p:cNvSpPr/>
          <p:nvPr/>
        </p:nvSpPr>
        <p:spPr>
          <a:xfrm>
            <a:off x="2413000" y="34828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754453" y="256826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766734" y="353281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7197479" y="157509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197479" y="257009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234769" y="354593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5" name="Rectangle 14"/>
          <p:cNvSpPr/>
          <p:nvPr/>
        </p:nvSpPr>
        <p:spPr>
          <a:xfrm>
            <a:off x="4766734" y="65841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6" name="Rectangle 15"/>
          <p:cNvSpPr/>
          <p:nvPr/>
        </p:nvSpPr>
        <p:spPr>
          <a:xfrm>
            <a:off x="6996029" y="67244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177800" y="362652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Chris       Caleb</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118533" y="269175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Maddy</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Allie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4930164" y="3564361"/>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Janee</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Brandon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7114942" y="2632582"/>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Alejandro    Alondra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7256746" y="365149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Jake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Wambdi</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2472267" y="361874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Sage   Bradley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955964" y="269175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Steph    Carlos</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7256746" y="16840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Mylissa</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2465511" y="2661507"/>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Steven   Matthew</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TextBox 28"/>
          <p:cNvSpPr txBox="1"/>
          <p:nvPr/>
        </p:nvSpPr>
        <p:spPr>
          <a:xfrm>
            <a:off x="232835" y="1721316"/>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Espy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0" name="TextBox 29"/>
          <p:cNvSpPr txBox="1"/>
          <p:nvPr/>
        </p:nvSpPr>
        <p:spPr>
          <a:xfrm>
            <a:off x="2413000" y="170195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Cesar    Destiny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Rectangle 30"/>
          <p:cNvSpPr/>
          <p:nvPr/>
        </p:nvSpPr>
        <p:spPr>
          <a:xfrm>
            <a:off x="10553703" y="4169834"/>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86533" y="4504267"/>
            <a:ext cx="1329270" cy="369332"/>
          </a:xfrm>
          <a:prstGeom prst="rect">
            <a:avLst/>
          </a:prstGeom>
          <a:noFill/>
        </p:spPr>
        <p:txBody>
          <a:bodyPr wrap="square" rtlCol="0">
            <a:spAutoFit/>
          </a:bodyPr>
          <a:lstStyle/>
          <a:p>
            <a:r>
              <a:rPr lang="en-US" dirty="0" smtClean="0"/>
              <a:t>Door</a:t>
            </a:r>
            <a:endParaRPr lang="en-US" dirty="0"/>
          </a:p>
        </p:txBody>
      </p:sp>
      <p:sp>
        <p:nvSpPr>
          <p:cNvPr id="32" name="TextBox 31"/>
          <p:cNvSpPr txBox="1"/>
          <p:nvPr/>
        </p:nvSpPr>
        <p:spPr>
          <a:xfrm>
            <a:off x="541866" y="4989668"/>
            <a:ext cx="965200" cy="646331"/>
          </a:xfrm>
          <a:prstGeom prst="rect">
            <a:avLst/>
          </a:prstGeom>
          <a:noFill/>
        </p:spPr>
        <p:txBody>
          <a:bodyPr wrap="square" rtlCol="0">
            <a:spAutoFit/>
          </a:bodyPr>
          <a:lstStyle/>
          <a:p>
            <a:r>
              <a:rPr lang="en-US" dirty="0" smtClean="0"/>
              <a:t>Phelps </a:t>
            </a:r>
          </a:p>
          <a:p>
            <a:r>
              <a:rPr lang="en-US" dirty="0" smtClean="0"/>
              <a:t>Desk</a:t>
            </a:r>
            <a:endParaRPr lang="en-US" dirty="0"/>
          </a:p>
        </p:txBody>
      </p:sp>
      <p:sp>
        <p:nvSpPr>
          <p:cNvPr id="33" name="TextBox 32"/>
          <p:cNvSpPr txBox="1"/>
          <p:nvPr/>
        </p:nvSpPr>
        <p:spPr>
          <a:xfrm>
            <a:off x="4770966" y="1690464"/>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Tristan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4" name="Rectangle 33"/>
          <p:cNvSpPr/>
          <p:nvPr/>
        </p:nvSpPr>
        <p:spPr>
          <a:xfrm>
            <a:off x="8103412" y="5812367"/>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5" name="Rectangle 34"/>
          <p:cNvSpPr/>
          <p:nvPr/>
        </p:nvSpPr>
        <p:spPr>
          <a:xfrm>
            <a:off x="2368989" y="61256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6" name="TextBox 35"/>
          <p:cNvSpPr txBox="1"/>
          <p:nvPr/>
        </p:nvSpPr>
        <p:spPr>
          <a:xfrm>
            <a:off x="7055296" y="826916"/>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Brock</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8645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5867"/>
          </a:xfrm>
        </p:spPr>
        <p:txBody>
          <a:bodyPr/>
          <a:lstStyle/>
          <a:p>
            <a:r>
              <a:rPr lang="en-US" dirty="0" smtClean="0"/>
              <a:t>Agenda: April 25, 2017</a:t>
            </a:r>
            <a:endParaRPr lang="en-US" dirty="0"/>
          </a:p>
        </p:txBody>
      </p:sp>
      <p:sp>
        <p:nvSpPr>
          <p:cNvPr id="3" name="Content Placeholder 2"/>
          <p:cNvSpPr>
            <a:spLocks noGrp="1"/>
          </p:cNvSpPr>
          <p:nvPr>
            <p:ph idx="1"/>
          </p:nvPr>
        </p:nvSpPr>
        <p:spPr/>
        <p:txBody>
          <a:bodyPr/>
          <a:lstStyle/>
          <a:p>
            <a:r>
              <a:rPr lang="en-US" dirty="0" smtClean="0"/>
              <a:t>Review R&amp;J </a:t>
            </a:r>
          </a:p>
          <a:p>
            <a:r>
              <a:rPr lang="en-US" dirty="0" smtClean="0"/>
              <a:t>Definition and essay</a:t>
            </a:r>
          </a:p>
          <a:p>
            <a:endParaRPr lang="en-US" dirty="0"/>
          </a:p>
        </p:txBody>
      </p:sp>
    </p:spTree>
    <p:extLst>
      <p:ext uri="{BB962C8B-B14F-4D97-AF65-F5344CB8AC3E}">
        <p14:creationId xmlns:p14="http://schemas.microsoft.com/office/powerpoint/2010/main" val="375356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4/24</a:t>
            </a:r>
            <a:endParaRPr lang="en-US" dirty="0"/>
          </a:p>
        </p:txBody>
      </p:sp>
      <p:sp>
        <p:nvSpPr>
          <p:cNvPr id="3" name="Content Placeholder 2"/>
          <p:cNvSpPr>
            <a:spLocks noGrp="1"/>
          </p:cNvSpPr>
          <p:nvPr>
            <p:ph idx="1"/>
          </p:nvPr>
        </p:nvSpPr>
        <p:spPr/>
        <p:txBody>
          <a:bodyPr/>
          <a:lstStyle/>
          <a:p>
            <a:pPr marL="0" indent="0">
              <a:buNone/>
            </a:pPr>
            <a:r>
              <a:rPr lang="en-US" dirty="0" smtClean="0"/>
              <a:t>1. Define the word </a:t>
            </a:r>
            <a:r>
              <a:rPr lang="en-US" smtClean="0"/>
              <a:t>“life.”</a:t>
            </a:r>
            <a:endParaRPr lang="en-US"/>
          </a:p>
        </p:txBody>
      </p:sp>
    </p:spTree>
    <p:extLst>
      <p:ext uri="{BB962C8B-B14F-4D97-AF65-F5344CB8AC3E}">
        <p14:creationId xmlns:p14="http://schemas.microsoft.com/office/powerpoint/2010/main" val="1507208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07269" y="2545869"/>
            <a:ext cx="2116666" cy="37253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Zeffirelli</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TextBox 4"/>
          <p:cNvSpPr txBox="1"/>
          <p:nvPr/>
        </p:nvSpPr>
        <p:spPr>
          <a:xfrm>
            <a:off x="821137" y="2733737"/>
            <a:ext cx="3962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Baz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Lurhman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pic>
        <p:nvPicPr>
          <p:cNvPr id="5124"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3067" y="3003599"/>
            <a:ext cx="4588933" cy="385440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Image result for romeo and juliet baz luhrmann romeo and juliet d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6925"/>
            <a:ext cx="6112821" cy="2088126"/>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4484"/>
            <a:ext cx="5604674" cy="3152629"/>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Image result for romeo and juliet zeffirelli romeo and juliet dea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3067" y="0"/>
            <a:ext cx="4588933" cy="25812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37746" y="2463359"/>
            <a:ext cx="472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“Heaven finds means to kill your joys”</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40634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Shakespeare's definitions</a:t>
            </a:r>
            <a:endParaRPr lang="en-US" dirty="0"/>
          </a:p>
        </p:txBody>
      </p:sp>
      <p:sp>
        <p:nvSpPr>
          <p:cNvPr id="3" name="Content Placeholder 2"/>
          <p:cNvSpPr>
            <a:spLocks noGrp="1"/>
          </p:cNvSpPr>
          <p:nvPr>
            <p:ph idx="1"/>
          </p:nvPr>
        </p:nvSpPr>
        <p:spPr/>
        <p:txBody>
          <a:bodyPr/>
          <a:lstStyle/>
          <a:p>
            <a:pPr marL="0" indent="0">
              <a:buNone/>
            </a:pPr>
            <a:r>
              <a:rPr lang="en-US" dirty="0" smtClean="0"/>
              <a:t>Life-							Death-</a:t>
            </a:r>
          </a:p>
          <a:p>
            <a:pPr marL="0" indent="0">
              <a:buNone/>
            </a:pPr>
            <a:r>
              <a:rPr lang="en-US" dirty="0" smtClean="0"/>
              <a:t>Feud-							Reconciliation-</a:t>
            </a:r>
          </a:p>
          <a:p>
            <a:pPr marL="0" indent="0">
              <a:buNone/>
            </a:pPr>
            <a:r>
              <a:rPr lang="en-US" dirty="0" smtClean="0"/>
              <a:t>Lust-							Love-</a:t>
            </a:r>
          </a:p>
          <a:p>
            <a:pPr marL="0" indent="0">
              <a:buNone/>
            </a:pPr>
            <a:r>
              <a:rPr lang="en-US" dirty="0" smtClean="0"/>
              <a:t>Family-							Fate-</a:t>
            </a:r>
          </a:p>
          <a:p>
            <a:pPr marL="0" indent="0">
              <a:buNone/>
            </a:pPr>
            <a:r>
              <a:rPr lang="en-US" dirty="0" smtClean="0"/>
              <a:t>Friend-							Enemy-</a:t>
            </a:r>
          </a:p>
          <a:p>
            <a:pPr marL="0" indent="0">
              <a:buNone/>
            </a:pPr>
            <a:r>
              <a:rPr lang="en-US" dirty="0" smtClean="0"/>
              <a:t>Nature-							Nurture-</a:t>
            </a:r>
            <a:endParaRPr lang="en-US" dirty="0"/>
          </a:p>
        </p:txBody>
      </p:sp>
    </p:spTree>
    <p:extLst>
      <p:ext uri="{BB962C8B-B14F-4D97-AF65-F5344CB8AC3E}">
        <p14:creationId xmlns:p14="http://schemas.microsoft.com/office/powerpoint/2010/main" val="3800589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203200"/>
            <a:ext cx="8596668" cy="508000"/>
          </a:xfrm>
        </p:spPr>
        <p:txBody>
          <a:bodyPr>
            <a:normAutofit fontScale="90000"/>
          </a:bodyPr>
          <a:lstStyle/>
          <a:p>
            <a:r>
              <a:rPr lang="en-US" dirty="0" smtClean="0"/>
              <a:t>Definition Essay</a:t>
            </a:r>
            <a:endParaRPr lang="en-US" dirty="0"/>
          </a:p>
        </p:txBody>
      </p:sp>
      <p:sp>
        <p:nvSpPr>
          <p:cNvPr id="3" name="Content Placeholder 2"/>
          <p:cNvSpPr>
            <a:spLocks noGrp="1"/>
          </p:cNvSpPr>
          <p:nvPr>
            <p:ph sz="half" idx="1"/>
          </p:nvPr>
        </p:nvSpPr>
        <p:spPr>
          <a:xfrm>
            <a:off x="186267" y="897467"/>
            <a:ext cx="5259301" cy="5143894"/>
          </a:xfrm>
        </p:spPr>
        <p:txBody>
          <a:bodyPr>
            <a:normAutofit fontScale="77500" lnSpcReduction="20000"/>
          </a:bodyPr>
          <a:lstStyle/>
          <a:p>
            <a:pPr>
              <a:buFont typeface="Wingdings" panose="05000000000000000000" pitchFamily="2" charset="2"/>
              <a:buChar char="q"/>
            </a:pPr>
            <a:r>
              <a:rPr lang="en-US" sz="2900" b="1" dirty="0"/>
              <a:t>Prompt: </a:t>
            </a:r>
            <a:r>
              <a:rPr lang="en-US" sz="2900" dirty="0"/>
              <a:t>In this essay, you will </a:t>
            </a:r>
            <a:r>
              <a:rPr lang="en-US" sz="2900" b="1" dirty="0"/>
              <a:t>defend a personal definition</a:t>
            </a:r>
            <a:r>
              <a:rPr lang="en-US" sz="2900" dirty="0"/>
              <a:t> of a thematic concept that is presented in </a:t>
            </a:r>
            <a:r>
              <a:rPr lang="en-US" sz="2900" i="1" dirty="0"/>
              <a:t>Romeo and Juliet</a:t>
            </a:r>
            <a:r>
              <a:rPr lang="en-US" sz="2900" dirty="0"/>
              <a:t>. </a:t>
            </a:r>
            <a:endParaRPr lang="en-US" sz="2900" dirty="0"/>
          </a:p>
          <a:p>
            <a:pPr fontAlgn="base">
              <a:buFont typeface="Wingdings" panose="05000000000000000000" pitchFamily="2" charset="2"/>
              <a:buChar char="q"/>
            </a:pPr>
            <a:r>
              <a:rPr lang="en-US" sz="2900" dirty="0"/>
              <a:t>Consider what Shakespeare says about this concept (how he defines it)</a:t>
            </a:r>
          </a:p>
          <a:p>
            <a:pPr fontAlgn="base">
              <a:buFont typeface="Wingdings" panose="05000000000000000000" pitchFamily="2" charset="2"/>
              <a:buChar char="q"/>
            </a:pPr>
            <a:r>
              <a:rPr lang="en-US" sz="2900" dirty="0"/>
              <a:t>Consider the dictionary definition (denotation), </a:t>
            </a:r>
          </a:p>
          <a:p>
            <a:pPr fontAlgn="base">
              <a:buFont typeface="Wingdings" panose="05000000000000000000" pitchFamily="2" charset="2"/>
              <a:buChar char="q"/>
            </a:pPr>
            <a:r>
              <a:rPr lang="en-US" sz="2900" dirty="0"/>
              <a:t>Develop your own definition</a:t>
            </a:r>
          </a:p>
          <a:p>
            <a:pPr>
              <a:buFont typeface="Wingdings" panose="05000000000000000000" pitchFamily="2" charset="2"/>
              <a:buChar char="q"/>
            </a:pPr>
            <a:r>
              <a:rPr lang="en-US" sz="2900" dirty="0"/>
              <a:t>Support/expand your idea with three anecdotes: historical, contemporary, and personal. For your historical and contemporary examples, you need to </a:t>
            </a:r>
            <a:r>
              <a:rPr lang="en-US" sz="2900" u="sng" dirty="0"/>
              <a:t>cite one source each</a:t>
            </a:r>
            <a:r>
              <a:rPr lang="en-US" sz="2900" dirty="0"/>
              <a:t> to support </a:t>
            </a:r>
            <a:r>
              <a:rPr lang="en-US" sz="2600" dirty="0"/>
              <a:t>and expand your discussion.</a:t>
            </a:r>
            <a:endParaRPr lang="en-US" sz="2600" dirty="0"/>
          </a:p>
        </p:txBody>
      </p:sp>
      <p:sp>
        <p:nvSpPr>
          <p:cNvPr id="4" name="Content Placeholder 3"/>
          <p:cNvSpPr>
            <a:spLocks noGrp="1"/>
          </p:cNvSpPr>
          <p:nvPr>
            <p:ph sz="half" idx="2"/>
          </p:nvPr>
        </p:nvSpPr>
        <p:spPr>
          <a:xfrm>
            <a:off x="5445569" y="711199"/>
            <a:ext cx="5357898" cy="5330162"/>
          </a:xfrm>
        </p:spPr>
        <p:txBody>
          <a:bodyPr>
            <a:noAutofit/>
          </a:bodyPr>
          <a:lstStyle/>
          <a:p>
            <a:pPr>
              <a:buFont typeface="Wingdings" panose="05000000000000000000" pitchFamily="2" charset="2"/>
              <a:buChar char="q"/>
            </a:pPr>
            <a:r>
              <a:rPr lang="en-US" b="1" dirty="0"/>
              <a:t>Requirements:</a:t>
            </a:r>
            <a:endParaRPr lang="en-US" dirty="0"/>
          </a:p>
          <a:p>
            <a:pPr fontAlgn="base">
              <a:buFont typeface="Wingdings" panose="05000000000000000000" pitchFamily="2" charset="2"/>
              <a:buChar char="q"/>
            </a:pPr>
            <a:r>
              <a:rPr lang="en-US" dirty="0"/>
              <a:t>Organized essay structure with introduction, thesis, body paragraphs, and conclusion</a:t>
            </a:r>
          </a:p>
          <a:p>
            <a:pPr fontAlgn="base">
              <a:buFont typeface="Wingdings" panose="05000000000000000000" pitchFamily="2" charset="2"/>
              <a:buChar char="q"/>
            </a:pPr>
            <a:r>
              <a:rPr lang="en-US" dirty="0"/>
              <a:t>Three different anecdotes: historical, contemporary, and personal</a:t>
            </a:r>
          </a:p>
          <a:p>
            <a:pPr fontAlgn="base">
              <a:buFont typeface="Wingdings" panose="05000000000000000000" pitchFamily="2" charset="2"/>
              <a:buChar char="q"/>
            </a:pPr>
            <a:r>
              <a:rPr lang="en-US" dirty="0"/>
              <a:t>Two sources to support anecdotes - in-text citations, works cited page</a:t>
            </a:r>
          </a:p>
          <a:p>
            <a:pPr fontAlgn="base">
              <a:buFont typeface="Wingdings" panose="05000000000000000000" pitchFamily="2" charset="2"/>
              <a:buChar char="q"/>
            </a:pPr>
            <a:r>
              <a:rPr lang="en-US" dirty="0"/>
              <a:t>MLA Format</a:t>
            </a:r>
          </a:p>
          <a:p>
            <a:pPr fontAlgn="base">
              <a:buFont typeface="Wingdings" panose="05000000000000000000" pitchFamily="2" charset="2"/>
              <a:buChar char="q"/>
            </a:pPr>
            <a:r>
              <a:rPr lang="en-US" dirty="0"/>
              <a:t>1.5-3 pages + Works Cited Page</a:t>
            </a:r>
          </a:p>
          <a:p>
            <a:pPr>
              <a:buFont typeface="Wingdings" panose="05000000000000000000" pitchFamily="2" charset="2"/>
              <a:buChar char="q"/>
            </a:pPr>
            <a:r>
              <a:rPr lang="en-US" dirty="0"/>
              <a:t/>
            </a:r>
            <a:br>
              <a:rPr lang="en-US" dirty="0"/>
            </a:br>
            <a:r>
              <a:rPr lang="en-US" dirty="0"/>
              <a:t>***Consider common perceptions of the term you selected. In what ways are these perceptions or meanings beneficial or harmful? How would you define this concept in a way that you feel would be most beneficial for society’s understanding?***</a:t>
            </a:r>
            <a:endParaRPr lang="en-US" dirty="0"/>
          </a:p>
          <a:p>
            <a:pPr marL="0" indent="0">
              <a:buNone/>
            </a:pPr>
            <a:r>
              <a:rPr lang="en-US" sz="1200" dirty="0"/>
              <a:t/>
            </a:r>
            <a:br>
              <a:rPr lang="en-US" sz="1200" dirty="0"/>
            </a:br>
            <a:endParaRPr lang="en-US" sz="1200" dirty="0"/>
          </a:p>
        </p:txBody>
      </p:sp>
    </p:spTree>
    <p:extLst>
      <p:ext uri="{BB962C8B-B14F-4D97-AF65-F5344CB8AC3E}">
        <p14:creationId xmlns:p14="http://schemas.microsoft.com/office/powerpoint/2010/main" val="3927394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Essay</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sz="2400" b="1" dirty="0"/>
              <a:t>Step 1: </a:t>
            </a:r>
            <a:r>
              <a:rPr lang="en-US" sz="2400" dirty="0"/>
              <a:t>Brainstorm - Using your Director vs. Author Purpose worksheet, choose 2-3 thematic concepts from </a:t>
            </a:r>
            <a:r>
              <a:rPr lang="en-US" sz="2400" i="1" dirty="0"/>
              <a:t>Romeo and Juliet. </a:t>
            </a:r>
            <a:endParaRPr lang="en-US" sz="2400" dirty="0"/>
          </a:p>
          <a:p>
            <a:pPr>
              <a:buFont typeface="Wingdings" panose="05000000000000000000" pitchFamily="2" charset="2"/>
              <a:buChar char="q"/>
            </a:pPr>
            <a:r>
              <a:rPr lang="en-US" sz="2400" dirty="0"/>
              <a:t>-Do some free-writing or word-mapping about the presentation of these words in the text, your understanding of the words, and the denotations.</a:t>
            </a:r>
            <a:endParaRPr lang="en-US" sz="2400" dirty="0"/>
          </a:p>
          <a:p>
            <a:pPr>
              <a:buFont typeface="Wingdings" panose="05000000000000000000" pitchFamily="2" charset="2"/>
              <a:buChar char="q"/>
            </a:pPr>
            <a:r>
              <a:rPr lang="en-US" sz="2400" b="1" dirty="0"/>
              <a:t>Step 2: </a:t>
            </a:r>
            <a:r>
              <a:rPr lang="en-US" sz="2400" dirty="0"/>
              <a:t>Decide on a term and develop a working personal definition.</a:t>
            </a:r>
            <a:endParaRPr lang="en-US" sz="2400" dirty="0"/>
          </a:p>
          <a:p>
            <a:pPr>
              <a:buFont typeface="Wingdings" panose="05000000000000000000" pitchFamily="2" charset="2"/>
              <a:buChar char="q"/>
            </a:pPr>
            <a:r>
              <a:rPr lang="en-US" sz="2400" b="1" dirty="0"/>
              <a:t>Step 3: </a:t>
            </a:r>
            <a:r>
              <a:rPr lang="en-US" sz="2400" dirty="0"/>
              <a:t>Create an outline.</a:t>
            </a:r>
            <a:endParaRPr lang="en-US" sz="2400" dirty="0"/>
          </a:p>
          <a:p>
            <a:pPr>
              <a:buFont typeface="Wingdings" panose="05000000000000000000" pitchFamily="2" charset="2"/>
              <a:buChar char="q"/>
            </a:pPr>
            <a:r>
              <a:rPr lang="en-US" sz="2400" b="1" dirty="0"/>
              <a:t>Step 4:</a:t>
            </a:r>
            <a:r>
              <a:rPr lang="en-US" sz="2400" dirty="0"/>
              <a:t> Draft, edit, revise, edit, revise, finalize, publish. </a:t>
            </a:r>
            <a:endParaRPr lang="en-US" sz="2400" dirty="0"/>
          </a:p>
          <a:p>
            <a:pPr marL="0" indent="0">
              <a:buNone/>
            </a:pPr>
            <a:endParaRPr lang="en-US" dirty="0"/>
          </a:p>
        </p:txBody>
      </p:sp>
    </p:spTree>
    <p:extLst>
      <p:ext uri="{BB962C8B-B14F-4D97-AF65-F5344CB8AC3E}">
        <p14:creationId xmlns:p14="http://schemas.microsoft.com/office/powerpoint/2010/main" val="165962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641</Words>
  <Application>Microsoft Office PowerPoint</Application>
  <PresentationFormat>Widescreen</PresentationFormat>
  <Paragraphs>111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Trebuchet MS</vt:lpstr>
      <vt:lpstr>Wingdings</vt:lpstr>
      <vt:lpstr>Wingdings 3</vt:lpstr>
      <vt:lpstr>Facet</vt:lpstr>
      <vt:lpstr>PowerPoint Presentation</vt:lpstr>
      <vt:lpstr>PowerPoint Presentation</vt:lpstr>
      <vt:lpstr>PowerPoint Presentation</vt:lpstr>
      <vt:lpstr>Agenda: April 25, 2017</vt:lpstr>
      <vt:lpstr>Warm Up 4/24</vt:lpstr>
      <vt:lpstr>PowerPoint Presentation</vt:lpstr>
      <vt:lpstr>Shakespeare's definitions</vt:lpstr>
      <vt:lpstr>Definition Essay</vt:lpstr>
      <vt:lpstr>Definition Essay</vt:lpstr>
      <vt:lpstr>PowerPoint Presentation</vt:lpstr>
      <vt:lpstr>PowerPoint Presentation</vt:lpstr>
      <vt:lpstr>PowerPoint Presentation</vt:lpstr>
    </vt:vector>
  </TitlesOfParts>
  <Company>Jefferson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April 25, 2017</dc:title>
  <dc:creator>Phelps Julie A</dc:creator>
  <cp:lastModifiedBy>Phelps Julie A</cp:lastModifiedBy>
  <cp:revision>6</cp:revision>
  <dcterms:created xsi:type="dcterms:W3CDTF">2017-04-24T20:49:38Z</dcterms:created>
  <dcterms:modified xsi:type="dcterms:W3CDTF">2017-04-25T14:48:43Z</dcterms:modified>
</cp:coreProperties>
</file>