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3" r:id="rId3"/>
    <p:sldId id="261" r:id="rId4"/>
    <p:sldId id="260" r:id="rId5"/>
    <p:sldId id="258"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57" d="100"/>
          <a:sy n="57" d="100"/>
        </p:scale>
        <p:origin x="102"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oo.gl/forms/wyGARqqfVvR1Ug2F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733" y="287866"/>
            <a:ext cx="8596668" cy="643467"/>
          </a:xfrm>
        </p:spPr>
        <p:txBody>
          <a:bodyPr/>
          <a:lstStyle/>
          <a:p>
            <a:r>
              <a:rPr lang="en-US" dirty="0" smtClean="0"/>
              <a:t>Agenda: Monday May 15, 2017</a:t>
            </a:r>
            <a:endParaRPr lang="en-US" dirty="0"/>
          </a:p>
        </p:txBody>
      </p:sp>
      <p:sp>
        <p:nvSpPr>
          <p:cNvPr id="3" name="Content Placeholder 2"/>
          <p:cNvSpPr>
            <a:spLocks noGrp="1"/>
          </p:cNvSpPr>
          <p:nvPr>
            <p:ph idx="1"/>
          </p:nvPr>
        </p:nvSpPr>
        <p:spPr>
          <a:xfrm>
            <a:off x="372533" y="931333"/>
            <a:ext cx="10921999" cy="5401734"/>
          </a:xfrm>
        </p:spPr>
        <p:txBody>
          <a:bodyPr>
            <a:normAutofit/>
          </a:bodyPr>
          <a:lstStyle/>
          <a:p>
            <a:pPr marL="0" indent="0">
              <a:buNone/>
            </a:pPr>
            <a:r>
              <a:rPr lang="en-US" sz="3200" dirty="0" smtClean="0"/>
              <a:t>Finish OMM</a:t>
            </a:r>
          </a:p>
          <a:p>
            <a:pPr marL="0" indent="0">
              <a:buNone/>
            </a:pPr>
            <a:r>
              <a:rPr lang="en-US" sz="3200" dirty="0" smtClean="0"/>
              <a:t>Reading editorials</a:t>
            </a:r>
          </a:p>
          <a:p>
            <a:pPr marL="0" indent="0">
              <a:buNone/>
            </a:pPr>
            <a:r>
              <a:rPr lang="en-US" sz="3200" dirty="0" smtClean="0"/>
              <a:t>Reading Survey for Ms. Bell. </a:t>
            </a:r>
          </a:p>
          <a:p>
            <a:pPr marL="0" indent="0">
              <a:buNone/>
            </a:pPr>
            <a:r>
              <a:rPr lang="en-US" sz="3200" dirty="0" smtClean="0"/>
              <a:t>Writing </a:t>
            </a:r>
            <a:r>
              <a:rPr lang="en-US" sz="3200" dirty="0" smtClean="0"/>
              <a:t>editorials- Due Wednesday</a:t>
            </a:r>
          </a:p>
          <a:p>
            <a:pPr marL="0" indent="0">
              <a:buNone/>
            </a:pPr>
            <a:endParaRPr lang="en-US" sz="3200" dirty="0"/>
          </a:p>
          <a:p>
            <a:pPr marL="0" indent="0">
              <a:buNone/>
            </a:pPr>
            <a:r>
              <a:rPr lang="en-US" sz="3200" dirty="0" smtClean="0"/>
              <a:t>If you did not score an 85% or higher- </a:t>
            </a:r>
            <a:r>
              <a:rPr lang="en-US" sz="3200" i="1" dirty="0" smtClean="0"/>
              <a:t>Romeo and Juliet </a:t>
            </a:r>
            <a:r>
              <a:rPr lang="en-US" sz="3200" dirty="0" smtClean="0"/>
              <a:t>test Wednesday</a:t>
            </a:r>
            <a:endParaRPr lang="en-US" sz="3200" dirty="0"/>
          </a:p>
        </p:txBody>
      </p:sp>
    </p:spTree>
    <p:extLst>
      <p:ext uri="{BB962C8B-B14F-4D97-AF65-F5344CB8AC3E}">
        <p14:creationId xmlns:p14="http://schemas.microsoft.com/office/powerpoint/2010/main" val="459109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5/15	</a:t>
            </a:r>
            <a:endParaRPr lang="en-US" dirty="0"/>
          </a:p>
        </p:txBody>
      </p:sp>
      <p:sp>
        <p:nvSpPr>
          <p:cNvPr id="3" name="Content Placeholder 2"/>
          <p:cNvSpPr>
            <a:spLocks noGrp="1"/>
          </p:cNvSpPr>
          <p:nvPr>
            <p:ph idx="1"/>
          </p:nvPr>
        </p:nvSpPr>
        <p:spPr/>
        <p:txBody>
          <a:bodyPr>
            <a:normAutofit/>
          </a:bodyPr>
          <a:lstStyle/>
          <a:p>
            <a:pPr>
              <a:buAutoNum type="arabicPeriod"/>
            </a:pPr>
            <a:r>
              <a:rPr lang="en-US" sz="2800" dirty="0" smtClean="0"/>
              <a:t>What is an editorial? </a:t>
            </a:r>
          </a:p>
          <a:p>
            <a:pPr>
              <a:buAutoNum type="arabicPeriod"/>
            </a:pPr>
            <a:endParaRPr lang="en-US" sz="2800" dirty="0"/>
          </a:p>
          <a:p>
            <a:pPr>
              <a:buAutoNum type="arabicPeriod"/>
            </a:pPr>
            <a:r>
              <a:rPr lang="en-US" sz="2800" dirty="0" smtClean="0"/>
              <a:t>What social issues/ topics are you passionate about? </a:t>
            </a:r>
            <a:endParaRPr lang="en-US" sz="2800" dirty="0"/>
          </a:p>
        </p:txBody>
      </p:sp>
    </p:spTree>
    <p:extLst>
      <p:ext uri="{BB962C8B-B14F-4D97-AF65-F5344CB8AC3E}">
        <p14:creationId xmlns:p14="http://schemas.microsoft.com/office/powerpoint/2010/main" val="270348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Survey</a:t>
            </a:r>
            <a:endParaRPr lang="en-US" dirty="0"/>
          </a:p>
        </p:txBody>
      </p:sp>
      <p:sp>
        <p:nvSpPr>
          <p:cNvPr id="3" name="Content Placeholder 2"/>
          <p:cNvSpPr>
            <a:spLocks noGrp="1"/>
          </p:cNvSpPr>
          <p:nvPr>
            <p:ph idx="1"/>
          </p:nvPr>
        </p:nvSpPr>
        <p:spPr>
          <a:xfrm>
            <a:off x="795866" y="1567922"/>
            <a:ext cx="9973733" cy="4748211"/>
          </a:xfrm>
        </p:spPr>
        <p:txBody>
          <a:bodyPr>
            <a:normAutofit/>
          </a:bodyPr>
          <a:lstStyle/>
          <a:p>
            <a:r>
              <a:rPr lang="en-US" sz="2400" dirty="0">
                <a:hlinkClick r:id="rId2"/>
              </a:rPr>
              <a:t>https://</a:t>
            </a:r>
            <a:r>
              <a:rPr lang="en-US" sz="2400" dirty="0" smtClean="0">
                <a:hlinkClick r:id="rId2"/>
              </a:rPr>
              <a:t>goo.gl/forms/wyGARqqfVvR1Ug2F3</a:t>
            </a:r>
            <a:endParaRPr lang="en-US" sz="2400" dirty="0" smtClean="0"/>
          </a:p>
          <a:p>
            <a:endParaRPr lang="en-US" sz="2400" dirty="0"/>
          </a:p>
          <a:p>
            <a:pPr marL="0" indent="0">
              <a:buNone/>
            </a:pPr>
            <a:r>
              <a:rPr lang="en-US" sz="2400" b="1" dirty="0" smtClean="0"/>
              <a:t>Phelps’ Website &gt; Assignments &gt; English 9 Assignments &gt; Editorial folder &gt; Reading Survey </a:t>
            </a:r>
            <a:r>
              <a:rPr lang="en-US" sz="2400" b="1" dirty="0" smtClean="0">
                <a:sym typeface="Wingdings" panose="05000000000000000000" pitchFamily="2" charset="2"/>
              </a:rPr>
              <a:t> Click on the link</a:t>
            </a:r>
            <a:endParaRPr lang="en-US" sz="2400" b="1" dirty="0" smtClean="0"/>
          </a:p>
          <a:p>
            <a:pPr marL="0" indent="0">
              <a:buNone/>
            </a:pPr>
            <a:endParaRPr lang="en-US" sz="2400" dirty="0"/>
          </a:p>
          <a:p>
            <a:pPr marL="0" indent="0">
              <a:buNone/>
            </a:pPr>
            <a:r>
              <a:rPr lang="en-US" sz="2400" dirty="0" smtClean="0"/>
              <a:t>Answer </a:t>
            </a:r>
            <a:r>
              <a:rPr lang="en-US" sz="2400" dirty="0"/>
              <a:t>h</a:t>
            </a:r>
            <a:r>
              <a:rPr lang="en-US" sz="2400" dirty="0" smtClean="0"/>
              <a:t>onestly! </a:t>
            </a:r>
            <a:r>
              <a:rPr lang="en-US" sz="2400" dirty="0" smtClean="0">
                <a:sym typeface="Wingdings" panose="05000000000000000000" pitchFamily="2" charset="2"/>
              </a:rPr>
              <a:t> </a:t>
            </a:r>
            <a:endParaRPr lang="en-US" sz="2400" dirty="0"/>
          </a:p>
        </p:txBody>
      </p:sp>
    </p:spTree>
    <p:extLst>
      <p:ext uri="{BB962C8B-B14F-4D97-AF65-F5344CB8AC3E}">
        <p14:creationId xmlns:p14="http://schemas.microsoft.com/office/powerpoint/2010/main" val="3615637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67" y="186267"/>
            <a:ext cx="8596668" cy="541867"/>
          </a:xfrm>
        </p:spPr>
        <p:txBody>
          <a:bodyPr>
            <a:normAutofit fontScale="90000"/>
          </a:bodyPr>
          <a:lstStyle/>
          <a:p>
            <a:r>
              <a:rPr lang="en-US" dirty="0" smtClean="0"/>
              <a:t>Editorials</a:t>
            </a:r>
            <a:endParaRPr lang="en-US" dirty="0"/>
          </a:p>
        </p:txBody>
      </p:sp>
      <p:sp>
        <p:nvSpPr>
          <p:cNvPr id="3" name="Content Placeholder 2"/>
          <p:cNvSpPr>
            <a:spLocks noGrp="1"/>
          </p:cNvSpPr>
          <p:nvPr>
            <p:ph idx="1"/>
          </p:nvPr>
        </p:nvSpPr>
        <p:spPr>
          <a:xfrm>
            <a:off x="135467" y="914400"/>
            <a:ext cx="11345333" cy="5740400"/>
          </a:xfrm>
        </p:spPr>
        <p:txBody>
          <a:bodyPr>
            <a:normAutofit/>
          </a:bodyPr>
          <a:lstStyle/>
          <a:p>
            <a:pPr>
              <a:buAutoNum type="arabicPeriod"/>
            </a:pPr>
            <a:r>
              <a:rPr lang="en-US" sz="2400" dirty="0" smtClean="0"/>
              <a:t>Lunch Bill Shaming</a:t>
            </a:r>
          </a:p>
          <a:p>
            <a:pPr>
              <a:buAutoNum type="arabicPeriod"/>
            </a:pPr>
            <a:r>
              <a:rPr lang="en-US" sz="2400" dirty="0" smtClean="0"/>
              <a:t>50,000 Haitian Refugees</a:t>
            </a:r>
          </a:p>
          <a:p>
            <a:pPr>
              <a:buAutoNum type="arabicPeriod"/>
            </a:pPr>
            <a:r>
              <a:rPr lang="en-US" sz="2400" dirty="0" smtClean="0"/>
              <a:t>Moscow Gays</a:t>
            </a:r>
          </a:p>
          <a:p>
            <a:pPr>
              <a:buAutoNum type="arabicPeriod"/>
            </a:pPr>
            <a:endParaRPr lang="en-US" sz="2400" b="1" dirty="0"/>
          </a:p>
          <a:p>
            <a:pPr marL="0" indent="0">
              <a:buNone/>
            </a:pPr>
            <a:r>
              <a:rPr lang="en-US" sz="2400" b="1" dirty="0" smtClean="0"/>
              <a:t>Phelps’ website &gt;  Assignments &gt; English 9 Assignments &gt; Editorial &gt; Editorial Examples</a:t>
            </a:r>
          </a:p>
          <a:p>
            <a:pPr marL="0" indent="0">
              <a:buNone/>
            </a:pPr>
            <a:endParaRPr lang="en-US" sz="2400" dirty="0" smtClean="0"/>
          </a:p>
          <a:p>
            <a:pPr marL="0" indent="0">
              <a:buNone/>
            </a:pPr>
            <a:r>
              <a:rPr lang="en-US" sz="2400" b="1" dirty="0" smtClean="0"/>
              <a:t>Write down the answers to the following:</a:t>
            </a:r>
            <a:r>
              <a:rPr lang="en-US" sz="2400" dirty="0" smtClean="0"/>
              <a:t/>
            </a:r>
            <a:br>
              <a:rPr lang="en-US" sz="2400" dirty="0" smtClean="0"/>
            </a:br>
            <a:endParaRPr lang="en-US" sz="2400" dirty="0" smtClean="0"/>
          </a:p>
          <a:p>
            <a:pPr>
              <a:buFont typeface="Wingdings" panose="05000000000000000000" pitchFamily="2" charset="2"/>
              <a:buChar char="q"/>
            </a:pPr>
            <a:r>
              <a:rPr lang="en-US" sz="2400" dirty="0" smtClean="0"/>
              <a:t>Writer’s </a:t>
            </a:r>
            <a:r>
              <a:rPr lang="en-US" sz="2400" dirty="0" smtClean="0"/>
              <a:t>opinion</a:t>
            </a:r>
          </a:p>
          <a:p>
            <a:pPr>
              <a:buFont typeface="Wingdings" panose="05000000000000000000" pitchFamily="2" charset="2"/>
              <a:buChar char="q"/>
            </a:pPr>
            <a:r>
              <a:rPr lang="en-US" sz="2400" dirty="0" smtClean="0"/>
              <a:t>The way the writer addresses the opposing view</a:t>
            </a:r>
          </a:p>
          <a:p>
            <a:pPr>
              <a:buFont typeface="Wingdings" panose="05000000000000000000" pitchFamily="2" charset="2"/>
              <a:buChar char="q"/>
            </a:pPr>
            <a:r>
              <a:rPr lang="en-US" sz="2400" dirty="0" smtClean="0"/>
              <a:t>Writer’s suggestion/ anecdote</a:t>
            </a:r>
          </a:p>
        </p:txBody>
      </p:sp>
    </p:spTree>
    <p:extLst>
      <p:ext uri="{BB962C8B-B14F-4D97-AF65-F5344CB8AC3E}">
        <p14:creationId xmlns:p14="http://schemas.microsoft.com/office/powerpoint/2010/main" val="3807188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6267"/>
            <a:ext cx="8596668" cy="609600"/>
          </a:xfrm>
        </p:spPr>
        <p:txBody>
          <a:bodyPr>
            <a:normAutofit fontScale="90000"/>
          </a:bodyPr>
          <a:lstStyle/>
          <a:p>
            <a:r>
              <a:rPr lang="en-US" dirty="0" smtClean="0"/>
              <a:t>Writing the Editorial</a:t>
            </a:r>
            <a:endParaRPr lang="en-US" dirty="0"/>
          </a:p>
        </p:txBody>
      </p:sp>
      <p:sp>
        <p:nvSpPr>
          <p:cNvPr id="3" name="Content Placeholder 2"/>
          <p:cNvSpPr>
            <a:spLocks noGrp="1"/>
          </p:cNvSpPr>
          <p:nvPr>
            <p:ph idx="1"/>
          </p:nvPr>
        </p:nvSpPr>
        <p:spPr>
          <a:xfrm>
            <a:off x="152400" y="795867"/>
            <a:ext cx="11108266" cy="5825066"/>
          </a:xfrm>
        </p:spPr>
        <p:txBody>
          <a:bodyPr>
            <a:noAutofit/>
          </a:bodyPr>
          <a:lstStyle/>
          <a:p>
            <a:pPr marL="0" indent="0">
              <a:buNone/>
            </a:pPr>
            <a:r>
              <a:rPr lang="en-US" sz="2000" b="1" dirty="0" smtClean="0"/>
              <a:t>1. Prepare your editorial: </a:t>
            </a:r>
          </a:p>
          <a:p>
            <a:pPr marL="0" indent="0">
              <a:buNone/>
            </a:pPr>
            <a:r>
              <a:rPr lang="en-US" sz="2000" dirty="0" smtClean="0"/>
              <a:t>Compose a simple, strong statement of the point you intend to make. </a:t>
            </a:r>
            <a:br>
              <a:rPr lang="en-US" sz="2000" dirty="0" smtClean="0"/>
            </a:br>
            <a:r>
              <a:rPr lang="en-US" sz="2000" dirty="0" smtClean="0"/>
              <a:t>Examples: </a:t>
            </a:r>
          </a:p>
          <a:p>
            <a:pPr marL="0" indent="0">
              <a:buNone/>
            </a:pPr>
            <a:r>
              <a:rPr lang="en-US" sz="2000" dirty="0" smtClean="0"/>
              <a:t>If the city council does not change its dysfunctional communication style, taxpayers will suffer.</a:t>
            </a:r>
          </a:p>
          <a:p>
            <a:pPr marL="0" indent="0">
              <a:buNone/>
            </a:pPr>
            <a:r>
              <a:rPr lang="en-US" sz="2000" dirty="0" smtClean="0"/>
              <a:t> If school administrators don’t address the drug problem in schools, student grades will suffer.</a:t>
            </a:r>
          </a:p>
          <a:p>
            <a:pPr marL="0" indent="0">
              <a:buNone/>
            </a:pPr>
            <a:r>
              <a:rPr lang="en-US" sz="2000" dirty="0" smtClean="0"/>
              <a:t>It is the adult’s responsibility to control the behavior of adolescents.</a:t>
            </a:r>
          </a:p>
          <a:p>
            <a:pPr marL="0" indent="0">
              <a:buNone/>
            </a:pPr>
            <a:endParaRPr lang="en-US" sz="2000" b="1" dirty="0"/>
          </a:p>
          <a:p>
            <a:pPr marL="0" indent="0">
              <a:buNone/>
            </a:pPr>
            <a:r>
              <a:rPr lang="en-US" sz="2000" b="1" dirty="0" smtClean="0"/>
              <a:t>2. Beginning the editorial:</a:t>
            </a:r>
          </a:p>
          <a:p>
            <a:pPr marL="0" indent="0">
              <a:buNone/>
            </a:pPr>
            <a:r>
              <a:rPr lang="en-US" sz="2000" dirty="0" smtClean="0"/>
              <a:t>Start with your summary sentence, stated as if it were objective fact. </a:t>
            </a:r>
          </a:p>
          <a:p>
            <a:pPr marL="0" indent="0">
              <a:buNone/>
            </a:pPr>
            <a:r>
              <a:rPr lang="en-US" sz="2000" dirty="0" smtClean="0"/>
              <a:t>Examples:</a:t>
            </a:r>
          </a:p>
          <a:p>
            <a:pPr marL="0" indent="0">
              <a:buNone/>
            </a:pPr>
            <a:r>
              <a:rPr lang="en-US" sz="2000" dirty="0" smtClean="0"/>
              <a:t>Many students are exposed to marijuana at younger ages which leads to experimenting with other drugs. </a:t>
            </a:r>
            <a:r>
              <a:rPr lang="en-US" sz="2000" dirty="0"/>
              <a:t>Drug use </a:t>
            </a:r>
            <a:r>
              <a:rPr lang="en-US" sz="2000" dirty="0" smtClean="0"/>
              <a:t>on school grounds has </a:t>
            </a:r>
            <a:r>
              <a:rPr lang="en-US" sz="2000" dirty="0"/>
              <a:t>increased since the legalization of marijuana. </a:t>
            </a:r>
          </a:p>
        </p:txBody>
      </p:sp>
    </p:spTree>
    <p:extLst>
      <p:ext uri="{BB962C8B-B14F-4D97-AF65-F5344CB8AC3E}">
        <p14:creationId xmlns:p14="http://schemas.microsoft.com/office/powerpoint/2010/main" val="4005120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6267"/>
            <a:ext cx="8596668" cy="423333"/>
          </a:xfrm>
        </p:spPr>
        <p:txBody>
          <a:bodyPr>
            <a:normAutofit fontScale="90000"/>
          </a:bodyPr>
          <a:lstStyle/>
          <a:p>
            <a:r>
              <a:rPr lang="en-US" sz="2800" dirty="0" smtClean="0"/>
              <a:t>Writing the Editorial</a:t>
            </a:r>
            <a:endParaRPr lang="en-US" sz="2800" dirty="0"/>
          </a:p>
        </p:txBody>
      </p:sp>
      <p:sp>
        <p:nvSpPr>
          <p:cNvPr id="3" name="Content Placeholder 2"/>
          <p:cNvSpPr>
            <a:spLocks noGrp="1"/>
          </p:cNvSpPr>
          <p:nvPr>
            <p:ph idx="1"/>
          </p:nvPr>
        </p:nvSpPr>
        <p:spPr>
          <a:xfrm>
            <a:off x="169333" y="609600"/>
            <a:ext cx="11226800" cy="6062133"/>
          </a:xfrm>
        </p:spPr>
        <p:txBody>
          <a:bodyPr>
            <a:normAutofit lnSpcReduction="10000"/>
          </a:bodyPr>
          <a:lstStyle/>
          <a:p>
            <a:pPr marL="0" indent="0">
              <a:buNone/>
            </a:pPr>
            <a:r>
              <a:rPr lang="en-US" b="1" dirty="0" smtClean="0"/>
              <a:t>3. Skewing your opponents</a:t>
            </a:r>
          </a:p>
          <a:p>
            <a:pPr marL="0" indent="0">
              <a:buNone/>
            </a:pPr>
            <a:r>
              <a:rPr lang="en-US" dirty="0" smtClean="0"/>
              <a:t>Make sure you understand the point of view of people who disagree with your argument. </a:t>
            </a:r>
            <a:r>
              <a:rPr lang="en-US" dirty="0" smtClean="0">
                <a:sym typeface="Wingdings" panose="05000000000000000000" pitchFamily="2" charset="2"/>
              </a:rPr>
              <a:t> You can’t call them “stupid” and expect to change anyone’s mind. </a:t>
            </a:r>
            <a:endParaRPr lang="en-US" dirty="0">
              <a:sym typeface="Wingdings" panose="05000000000000000000" pitchFamily="2" charset="2"/>
            </a:endParaRPr>
          </a:p>
          <a:p>
            <a:pPr marL="0" indent="0">
              <a:buNone/>
            </a:pPr>
            <a:r>
              <a:rPr lang="en-US" dirty="0" smtClean="0">
                <a:sym typeface="Wingdings" panose="05000000000000000000" pitchFamily="2" charset="2"/>
              </a:rPr>
              <a:t>Present their point of view and then demolish it with facts. </a:t>
            </a:r>
          </a:p>
          <a:p>
            <a:pPr marL="0" indent="0">
              <a:buNone/>
            </a:pPr>
            <a:r>
              <a:rPr lang="en-US" dirty="0" smtClean="0">
                <a:sym typeface="Wingdings" panose="05000000000000000000" pitchFamily="2" charset="2"/>
              </a:rPr>
              <a:t>Example:</a:t>
            </a:r>
          </a:p>
          <a:p>
            <a:pPr marL="0" indent="0">
              <a:buNone/>
            </a:pPr>
            <a:r>
              <a:rPr lang="en-US" dirty="0" smtClean="0">
                <a:sym typeface="Wingdings" panose="05000000000000000000" pitchFamily="2" charset="2"/>
              </a:rPr>
              <a:t>Many believe that the legalization of marijuana is beneficial to the economy. The sales tax or “pot tax” goes to paving the streets and refurbishing schools. However, the tiny amount of money going towards schools is funneled through programs like “BEST” which award grants to rural school districts. Most of which we never hear of. The “pot tax’  isn’t enough to revolutionize the way Colorado pays for government services. </a:t>
            </a:r>
          </a:p>
          <a:p>
            <a:pPr marL="0" indent="0">
              <a:buNone/>
            </a:pPr>
            <a:endParaRPr lang="en-US" dirty="0">
              <a:sym typeface="Wingdings" panose="05000000000000000000" pitchFamily="2" charset="2"/>
            </a:endParaRPr>
          </a:p>
          <a:p>
            <a:pPr marL="0" indent="0">
              <a:buNone/>
            </a:pPr>
            <a:r>
              <a:rPr lang="en-US" b="1" dirty="0" smtClean="0">
                <a:sym typeface="Wingdings" panose="05000000000000000000" pitchFamily="2" charset="2"/>
              </a:rPr>
              <a:t>4. Making your point</a:t>
            </a:r>
          </a:p>
          <a:p>
            <a:pPr marL="0" indent="0">
              <a:buNone/>
            </a:pPr>
            <a:r>
              <a:rPr lang="en-US" dirty="0" smtClean="0">
                <a:sym typeface="Wingdings" panose="05000000000000000000" pitchFamily="2" charset="2"/>
              </a:rPr>
              <a:t>State a strong argument and back it up with objective evidence. Continue with an even stronger point and do the same, saving your strongest argument for last. </a:t>
            </a:r>
          </a:p>
          <a:p>
            <a:pPr marL="0" indent="0">
              <a:buNone/>
            </a:pPr>
            <a:endParaRPr lang="en-US" dirty="0">
              <a:sym typeface="Wingdings" panose="05000000000000000000" pitchFamily="2" charset="2"/>
            </a:endParaRPr>
          </a:p>
          <a:p>
            <a:pPr marL="0" indent="0">
              <a:buNone/>
            </a:pPr>
            <a:r>
              <a:rPr lang="en-US" b="1" dirty="0" smtClean="0">
                <a:sym typeface="Wingdings" panose="05000000000000000000" pitchFamily="2" charset="2"/>
              </a:rPr>
              <a:t>5. Wrapping it up</a:t>
            </a:r>
          </a:p>
          <a:p>
            <a:pPr marL="0" indent="0">
              <a:buNone/>
            </a:pPr>
            <a:r>
              <a:rPr lang="en-US" dirty="0" smtClean="0">
                <a:sym typeface="Wingdings" panose="05000000000000000000" pitchFamily="2" charset="2"/>
              </a:rPr>
              <a:t>Conclude by restating your main premise, using a powerful quote or anecdote (experience) that supports your point of view. Offer a suggestion that solves the problem. </a:t>
            </a:r>
          </a:p>
          <a:p>
            <a:pPr marL="0" indent="0">
              <a:buNone/>
            </a:pPr>
            <a:endParaRPr lang="en-US" dirty="0">
              <a:sym typeface="Wingdings" panose="05000000000000000000" pitchFamily="2" charset="2"/>
            </a:endParaRPr>
          </a:p>
        </p:txBody>
      </p:sp>
    </p:spTree>
    <p:extLst>
      <p:ext uri="{BB962C8B-B14F-4D97-AF65-F5344CB8AC3E}">
        <p14:creationId xmlns:p14="http://schemas.microsoft.com/office/powerpoint/2010/main" val="3212706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99" y="237066"/>
            <a:ext cx="8596668" cy="762000"/>
          </a:xfrm>
        </p:spPr>
        <p:txBody>
          <a:bodyPr/>
          <a:lstStyle/>
          <a:p>
            <a:r>
              <a:rPr lang="en-US" dirty="0" smtClean="0"/>
              <a:t>Editorial</a:t>
            </a:r>
            <a:endParaRPr lang="en-US" dirty="0"/>
          </a:p>
        </p:txBody>
      </p:sp>
      <p:sp>
        <p:nvSpPr>
          <p:cNvPr id="3" name="Content Placeholder 2"/>
          <p:cNvSpPr>
            <a:spLocks noGrp="1"/>
          </p:cNvSpPr>
          <p:nvPr>
            <p:ph idx="1"/>
          </p:nvPr>
        </p:nvSpPr>
        <p:spPr>
          <a:xfrm>
            <a:off x="253999" y="999066"/>
            <a:ext cx="11006667" cy="5638801"/>
          </a:xfrm>
        </p:spPr>
        <p:txBody>
          <a:bodyPr>
            <a:normAutofit/>
          </a:bodyPr>
          <a:lstStyle/>
          <a:p>
            <a:pPr marL="0" indent="0">
              <a:buNone/>
            </a:pPr>
            <a:r>
              <a:rPr lang="en-US" sz="2400" dirty="0" smtClean="0"/>
              <a:t>1. Choose a social issue</a:t>
            </a:r>
          </a:p>
          <a:p>
            <a:pPr marL="0" indent="0">
              <a:buNone/>
            </a:pPr>
            <a:r>
              <a:rPr lang="en-US" sz="2400" dirty="0" smtClean="0"/>
              <a:t>2. Determine your stance- your opinion</a:t>
            </a:r>
          </a:p>
          <a:p>
            <a:pPr marL="0" indent="0">
              <a:buNone/>
            </a:pPr>
            <a:endParaRPr lang="en-US" sz="2400" dirty="0" smtClean="0"/>
          </a:p>
          <a:p>
            <a:pPr marL="0" indent="0">
              <a:buNone/>
            </a:pPr>
            <a:r>
              <a:rPr lang="en-US" sz="2400" dirty="0" smtClean="0"/>
              <a:t>To be completed today: </a:t>
            </a:r>
            <a:endParaRPr lang="en-US" sz="2400" dirty="0"/>
          </a:p>
          <a:p>
            <a:pPr marL="0" indent="0">
              <a:buNone/>
            </a:pPr>
            <a:r>
              <a:rPr lang="en-US" sz="2400" dirty="0" smtClean="0"/>
              <a:t>Fill out the outline. </a:t>
            </a:r>
          </a:p>
          <a:p>
            <a:pPr marL="0" indent="0">
              <a:buNone/>
            </a:pPr>
            <a:endParaRPr lang="en-US" sz="2400" dirty="0"/>
          </a:p>
          <a:p>
            <a:pPr marL="0" indent="0">
              <a:buNone/>
            </a:pPr>
            <a:r>
              <a:rPr lang="en-US" sz="2400" dirty="0" smtClean="0">
                <a:sym typeface="Wingdings" panose="05000000000000000000" pitchFamily="2" charset="2"/>
              </a:rPr>
              <a:t> </a:t>
            </a:r>
            <a:r>
              <a:rPr lang="en-US" sz="2400" dirty="0" smtClean="0"/>
              <a:t>DUE WEDNESDAY at the end of class. </a:t>
            </a:r>
          </a:p>
          <a:p>
            <a:pPr marL="0" indent="0">
              <a:buNone/>
            </a:pPr>
            <a:endParaRPr lang="en-US" sz="2400" dirty="0"/>
          </a:p>
          <a:p>
            <a:pPr marL="0" indent="0">
              <a:buNone/>
            </a:pPr>
            <a:r>
              <a:rPr lang="en-US" sz="2400" dirty="0" smtClean="0">
                <a:solidFill>
                  <a:srgbClr val="C00000"/>
                </a:solidFill>
              </a:rPr>
              <a:t>All late work due Friday.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6548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342</TotalTime>
  <Words>382</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Trebuchet MS</vt:lpstr>
      <vt:lpstr>Wingdings</vt:lpstr>
      <vt:lpstr>Wingdings 3</vt:lpstr>
      <vt:lpstr>Facet</vt:lpstr>
      <vt:lpstr>Agenda: Monday May 15, 2017</vt:lpstr>
      <vt:lpstr>Warm Up 5/15 </vt:lpstr>
      <vt:lpstr>Reading Survey</vt:lpstr>
      <vt:lpstr>Editorials</vt:lpstr>
      <vt:lpstr>Writing the Editorial</vt:lpstr>
      <vt:lpstr>Writing the Editorial</vt:lpstr>
      <vt:lpstr>Editorial</vt:lpstr>
    </vt:vector>
  </TitlesOfParts>
  <Company>Jefferson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Monday May 15, 2017</dc:title>
  <dc:creator>Phelps Julie A</dc:creator>
  <cp:lastModifiedBy>Phelps Julie A</cp:lastModifiedBy>
  <cp:revision>13</cp:revision>
  <dcterms:created xsi:type="dcterms:W3CDTF">2017-05-11T15:09:57Z</dcterms:created>
  <dcterms:modified xsi:type="dcterms:W3CDTF">2017-05-15T16:45:48Z</dcterms:modified>
</cp:coreProperties>
</file>